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6858000" cx="12192000"/>
  <p:notesSz cx="7010400" cy="9296400"/>
  <p:embeddedFontLst>
    <p:embeddedFont>
      <p:font typeface="Bodoni"/>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28" roundtripDataSignature="AMtx7mgl6ATca3QHYM0YLaO5XZv7Gvf2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Bodoni-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Bodoni-italic.fntdata"/><Relationship Id="rId25" Type="http://schemas.openxmlformats.org/officeDocument/2006/relationships/font" Target="fonts/Bodoni-bold.fntdata"/><Relationship Id="rId28" Type="http://customschemas.google.com/relationships/presentationmetadata" Target="metadata"/><Relationship Id="rId27" Type="http://schemas.openxmlformats.org/officeDocument/2006/relationships/font" Target="fonts/Bodoni-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8" name="Google Shape;88;p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5" name="Google Shape;95;p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2" name="Google Shape;102;p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p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bc26233cb9_0_2:notes"/>
          <p:cNvSpPr/>
          <p:nvPr>
            <p:ph idx="2" type="sldImg"/>
          </p:nvPr>
        </p:nvSpPr>
        <p:spPr>
          <a:xfrm>
            <a:off x="1168625" y="697225"/>
            <a:ext cx="4673700" cy="34863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bc26233cb9_0_2:notes"/>
          <p:cNvSpPr txBox="1"/>
          <p:nvPr>
            <p:ph idx="1" type="body"/>
          </p:nvPr>
        </p:nvSpPr>
        <p:spPr>
          <a:xfrm>
            <a:off x="701025" y="4415775"/>
            <a:ext cx="5608200" cy="418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7: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1" name="Google Shape;131;p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8: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9: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0" name="Google Shape;150;p10: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1: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6" name="Google Shape;156;p1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p1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0" name="Google Shape;170;p1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4: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1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5: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5" name="Google Shape;185;p1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7: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3" name="Google Shape;203;p1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sp>
        <p:nvSpPr>
          <p:cNvPr id="24" name="Google Shape;24;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2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2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7"/>
          <p:cNvSpPr/>
          <p:nvPr>
            <p:ph idx="2" type="pic"/>
          </p:nvPr>
        </p:nvSpPr>
        <p:spPr>
          <a:xfrm>
            <a:off x="5183188" y="987425"/>
            <a:ext cx="6172200" cy="4873625"/>
          </a:xfrm>
          <a:prstGeom prst="rect">
            <a:avLst/>
          </a:prstGeom>
          <a:noFill/>
          <a:ln>
            <a:noFill/>
          </a:ln>
        </p:spPr>
      </p:sp>
      <p:sp>
        <p:nvSpPr>
          <p:cNvPr id="64" name="Google Shape;64;p2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jpg"/><Relationship Id="rId4" Type="http://schemas.openxmlformats.org/officeDocument/2006/relationships/hyperlink" Target="mailto:Rookie@lagunayouthbaseball.org" TargetMode="External"/><Relationship Id="rId9" Type="http://schemas.openxmlformats.org/officeDocument/2006/relationships/hyperlink" Target="mailto:Majors@lagunayouthbaseball.org" TargetMode="External"/><Relationship Id="rId5" Type="http://schemas.openxmlformats.org/officeDocument/2006/relationships/hyperlink" Target="mailto:SingleA@lagunayouthbaseball.org" TargetMode="External"/><Relationship Id="rId6" Type="http://schemas.openxmlformats.org/officeDocument/2006/relationships/hyperlink" Target="mailto:AA@lagunayouthbaseball.org" TargetMode="External"/><Relationship Id="rId7" Type="http://schemas.openxmlformats.org/officeDocument/2006/relationships/hyperlink" Target="mailto:AAA@lagunayouthbaseball.org" TargetMode="External"/><Relationship Id="rId8" Type="http://schemas.openxmlformats.org/officeDocument/2006/relationships/hyperlink" Target="mailto:Minors@lagunayouthbaseball.or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jp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jpg"/><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txBox="1"/>
          <p:nvPr>
            <p:ph idx="1" type="subTitle"/>
          </p:nvPr>
        </p:nvSpPr>
        <p:spPr>
          <a:xfrm>
            <a:off x="609274" y="115508"/>
            <a:ext cx="11810100" cy="15171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7030A0"/>
              </a:buClr>
              <a:buSzPts val="6000"/>
              <a:buNone/>
            </a:pPr>
            <a:r>
              <a:rPr b="1" lang="en-US" sz="7700">
                <a:solidFill>
                  <a:srgbClr val="7030A0"/>
                </a:solidFill>
                <a:latin typeface="Impact"/>
                <a:ea typeface="Impact"/>
                <a:cs typeface="Impact"/>
                <a:sym typeface="Impact"/>
              </a:rPr>
              <a:t>Lower Division Coaches Meeting – January 29, 2026</a:t>
            </a:r>
            <a:endParaRPr sz="4100">
              <a:latin typeface="Impact"/>
              <a:ea typeface="Impact"/>
              <a:cs typeface="Impact"/>
              <a:sym typeface="Impact"/>
            </a:endParaRPr>
          </a:p>
        </p:txBody>
      </p:sp>
      <p:pic>
        <p:nvPicPr>
          <p:cNvPr id="85" name="Google Shape;85;p1" title="LYB 2024 Logo.pdf.PNG"/>
          <p:cNvPicPr preferRelativeResize="0"/>
          <p:nvPr/>
        </p:nvPicPr>
        <p:blipFill>
          <a:blip r:embed="rId3">
            <a:alphaModFix/>
          </a:blip>
          <a:stretch>
            <a:fillRect/>
          </a:stretch>
        </p:blipFill>
        <p:spPr>
          <a:xfrm>
            <a:off x="2741012" y="2389425"/>
            <a:ext cx="6709975" cy="43212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descr="Cartoon Coach Stock Illustration - Download Image Now - Baseball - Sport,  Coach, Humor - iStock" id="90" name="Google Shape;90;p2"/>
          <p:cNvPicPr preferRelativeResize="0"/>
          <p:nvPr/>
        </p:nvPicPr>
        <p:blipFill rotWithShape="1">
          <a:blip r:embed="rId3">
            <a:alphaModFix/>
          </a:blip>
          <a:srcRect b="0" l="0" r="0" t="0"/>
          <a:stretch/>
        </p:blipFill>
        <p:spPr>
          <a:xfrm>
            <a:off x="7619014" y="400760"/>
            <a:ext cx="3388086" cy="3028240"/>
          </a:xfrm>
          <a:prstGeom prst="rect">
            <a:avLst/>
          </a:prstGeom>
          <a:noFill/>
          <a:ln>
            <a:noFill/>
          </a:ln>
        </p:spPr>
      </p:pic>
      <p:sp>
        <p:nvSpPr>
          <p:cNvPr id="91" name="Google Shape;91;p2"/>
          <p:cNvSpPr txBox="1"/>
          <p:nvPr>
            <p:ph type="title"/>
          </p:nvPr>
        </p:nvSpPr>
        <p:spPr>
          <a:xfrm>
            <a:off x="4512460" y="17553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Introduction</a:t>
            </a:r>
            <a:endParaRPr/>
          </a:p>
        </p:txBody>
      </p:sp>
      <p:sp>
        <p:nvSpPr>
          <p:cNvPr id="92" name="Google Shape;92;p2"/>
          <p:cNvSpPr txBox="1"/>
          <p:nvPr>
            <p:ph idx="1" type="body"/>
          </p:nvPr>
        </p:nvSpPr>
        <p:spPr>
          <a:xfrm>
            <a:off x="101677" y="1385595"/>
            <a:ext cx="10515600" cy="4351200"/>
          </a:xfrm>
          <a:prstGeom prst="rect">
            <a:avLst/>
          </a:prstGeom>
          <a:noFill/>
          <a:ln>
            <a:noFill/>
          </a:ln>
        </p:spPr>
        <p:txBody>
          <a:bodyPr anchorCtr="0" anchor="t" bIns="45700" lIns="91425" spcFirstLastPara="1" rIns="91425" wrap="square" tIns="45700">
            <a:noAutofit/>
          </a:bodyPr>
          <a:lstStyle/>
          <a:p>
            <a:pPr indent="-317500" lvl="0" marL="228600" rtl="0" algn="l">
              <a:lnSpc>
                <a:spcPct val="80000"/>
              </a:lnSpc>
              <a:spcBef>
                <a:spcPts val="0"/>
              </a:spcBef>
              <a:spcAft>
                <a:spcPts val="0"/>
              </a:spcAft>
              <a:buClr>
                <a:schemeClr val="dk1"/>
              </a:buClr>
              <a:buSzPts val="5000"/>
              <a:buChar char="•"/>
            </a:pPr>
            <a:r>
              <a:rPr lang="en-US" sz="5000">
                <a:latin typeface="Bodoni"/>
                <a:ea typeface="Bodoni"/>
                <a:cs typeface="Bodoni"/>
                <a:sym typeface="Bodoni"/>
              </a:rPr>
              <a:t>Coaching:</a:t>
            </a:r>
            <a:endParaRPr sz="4200"/>
          </a:p>
          <a:p>
            <a:pPr indent="-317500" lvl="1" marL="685800" rtl="0" algn="l">
              <a:lnSpc>
                <a:spcPct val="80000"/>
              </a:lnSpc>
              <a:spcBef>
                <a:spcPts val="500"/>
              </a:spcBef>
              <a:spcAft>
                <a:spcPts val="0"/>
              </a:spcAft>
              <a:buClr>
                <a:schemeClr val="dk1"/>
              </a:buClr>
              <a:buSzPts val="4600"/>
              <a:buChar char="•"/>
            </a:pPr>
            <a:r>
              <a:rPr lang="en-US" sz="4600">
                <a:latin typeface="Bodoni"/>
                <a:ea typeface="Bodoni"/>
                <a:cs typeface="Bodoni"/>
                <a:sym typeface="Bodoni"/>
              </a:rPr>
              <a:t>Model good behavior for players</a:t>
            </a:r>
            <a:endParaRPr sz="3800"/>
          </a:p>
          <a:p>
            <a:pPr indent="-317500" lvl="1" marL="685800" rtl="0" algn="l">
              <a:lnSpc>
                <a:spcPct val="80000"/>
              </a:lnSpc>
              <a:spcBef>
                <a:spcPts val="500"/>
              </a:spcBef>
              <a:spcAft>
                <a:spcPts val="0"/>
              </a:spcAft>
              <a:buClr>
                <a:schemeClr val="dk1"/>
              </a:buClr>
              <a:buSzPts val="4600"/>
              <a:buChar char="•"/>
            </a:pPr>
            <a:r>
              <a:rPr lang="en-US" sz="4600">
                <a:latin typeface="Bodoni"/>
                <a:ea typeface="Bodoni"/>
                <a:cs typeface="Bodoni"/>
                <a:sym typeface="Bodoni"/>
              </a:rPr>
              <a:t>Opportunities for all</a:t>
            </a:r>
            <a:endParaRPr sz="4600">
              <a:latin typeface="Bodoni"/>
              <a:ea typeface="Bodoni"/>
              <a:cs typeface="Bodoni"/>
              <a:sym typeface="Bodoni"/>
            </a:endParaRPr>
          </a:p>
          <a:p>
            <a:pPr indent="-317500" lvl="1" marL="685800" rtl="0" algn="l">
              <a:lnSpc>
                <a:spcPct val="80000"/>
              </a:lnSpc>
              <a:spcBef>
                <a:spcPts val="500"/>
              </a:spcBef>
              <a:spcAft>
                <a:spcPts val="0"/>
              </a:spcAft>
              <a:buClr>
                <a:schemeClr val="dk1"/>
              </a:buClr>
              <a:buSzPts val="4600"/>
              <a:buChar char="•"/>
            </a:pPr>
            <a:r>
              <a:rPr lang="en-US" sz="4600">
                <a:latin typeface="Bodoni"/>
                <a:ea typeface="Bodoni"/>
                <a:cs typeface="Bodoni"/>
                <a:sym typeface="Bodoni"/>
              </a:rPr>
              <a:t>Help players develop skills, love of game</a:t>
            </a:r>
            <a:endParaRPr sz="3800"/>
          </a:p>
          <a:p>
            <a:pPr indent="-317500" lvl="1" marL="685800" rtl="0" algn="l">
              <a:lnSpc>
                <a:spcPct val="80000"/>
              </a:lnSpc>
              <a:spcBef>
                <a:spcPts val="500"/>
              </a:spcBef>
              <a:spcAft>
                <a:spcPts val="0"/>
              </a:spcAft>
              <a:buClr>
                <a:schemeClr val="dk1"/>
              </a:buClr>
              <a:buSzPts val="4600"/>
              <a:buChar char="•"/>
            </a:pPr>
            <a:r>
              <a:rPr lang="en-US" sz="4600">
                <a:latin typeface="Bodoni"/>
                <a:ea typeface="Bodoni"/>
                <a:cs typeface="Bodoni"/>
                <a:sym typeface="Bodoni"/>
              </a:rPr>
              <a:t>Positive experience for players &amp; parents</a:t>
            </a:r>
            <a:endParaRPr sz="3800"/>
          </a:p>
          <a:p>
            <a:pPr indent="-317500" lvl="1" marL="685800" rtl="0" algn="l">
              <a:lnSpc>
                <a:spcPct val="80000"/>
              </a:lnSpc>
              <a:spcBef>
                <a:spcPts val="500"/>
              </a:spcBef>
              <a:spcAft>
                <a:spcPts val="0"/>
              </a:spcAft>
              <a:buClr>
                <a:schemeClr val="dk1"/>
              </a:buClr>
              <a:buSzPts val="4600"/>
              <a:buChar char="•"/>
            </a:pPr>
            <a:r>
              <a:rPr lang="en-US" sz="4600">
                <a:latin typeface="Bodoni"/>
                <a:ea typeface="Bodoni"/>
                <a:cs typeface="Bodoni"/>
                <a:sym typeface="Bodoni"/>
              </a:rPr>
              <a:t>Have FUN!!!</a:t>
            </a:r>
            <a:endParaRPr sz="3800"/>
          </a:p>
          <a:p>
            <a:pPr indent="-25400" lvl="1" marL="685800" rtl="0" algn="l">
              <a:lnSpc>
                <a:spcPct val="80000"/>
              </a:lnSpc>
              <a:spcBef>
                <a:spcPts val="500"/>
              </a:spcBef>
              <a:spcAft>
                <a:spcPts val="0"/>
              </a:spcAft>
              <a:buClr>
                <a:schemeClr val="dk1"/>
              </a:buClr>
              <a:buSzPts val="3200"/>
              <a:buNone/>
            </a:pPr>
            <a:r>
              <a:t/>
            </a:r>
            <a:endParaRPr sz="4600"/>
          </a:p>
          <a:p>
            <a:pPr indent="0" lvl="1" marL="685800" rtl="0" algn="l">
              <a:lnSpc>
                <a:spcPct val="80000"/>
              </a:lnSpc>
              <a:spcBef>
                <a:spcPts val="500"/>
              </a:spcBef>
              <a:spcAft>
                <a:spcPts val="0"/>
              </a:spcAft>
              <a:buClr>
                <a:schemeClr val="dk1"/>
              </a:buClr>
              <a:buSzPts val="3600"/>
              <a:buNone/>
            </a:pPr>
            <a:r>
              <a:t/>
            </a:r>
            <a:endParaRPr sz="5000"/>
          </a:p>
          <a:p>
            <a:pPr indent="-12700" lvl="0" marL="228600" rtl="0" algn="l">
              <a:lnSpc>
                <a:spcPct val="80000"/>
              </a:lnSpc>
              <a:spcBef>
                <a:spcPts val="1000"/>
              </a:spcBef>
              <a:spcAft>
                <a:spcPts val="0"/>
              </a:spcAft>
              <a:buClr>
                <a:schemeClr val="dk1"/>
              </a:buClr>
              <a:buSzPts val="3400"/>
              <a:buNone/>
            </a:pPr>
            <a:r>
              <a:t/>
            </a:r>
            <a:endParaRPr sz="4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type="title"/>
          </p:nvPr>
        </p:nvSpPr>
        <p:spPr>
          <a:xfrm>
            <a:off x="3175407" y="65370"/>
            <a:ext cx="598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Lower Division Tips</a:t>
            </a:r>
            <a:endParaRPr/>
          </a:p>
        </p:txBody>
      </p:sp>
      <p:sp>
        <p:nvSpPr>
          <p:cNvPr id="98" name="Google Shape;98;p3"/>
          <p:cNvSpPr txBox="1"/>
          <p:nvPr>
            <p:ph idx="1" type="body"/>
          </p:nvPr>
        </p:nvSpPr>
        <p:spPr>
          <a:xfrm>
            <a:off x="59716" y="1391062"/>
            <a:ext cx="11197200" cy="4351200"/>
          </a:xfrm>
          <a:prstGeom prst="rect">
            <a:avLst/>
          </a:prstGeom>
          <a:noFill/>
          <a:ln>
            <a:noFill/>
          </a:ln>
        </p:spPr>
        <p:txBody>
          <a:bodyPr anchorCtr="0" anchor="t" bIns="45700" lIns="91425" spcFirstLastPara="1" rIns="91425" wrap="square" tIns="45700">
            <a:normAutofit lnSpcReduction="10000"/>
          </a:bodyPr>
          <a:lstStyle/>
          <a:p>
            <a:pPr indent="-2794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Show up with a practice plan</a:t>
            </a:r>
            <a:endParaRPr sz="3600"/>
          </a:p>
          <a:p>
            <a:pPr indent="-2794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Break up kids into groups of 3-4</a:t>
            </a:r>
            <a:endParaRPr sz="3600">
              <a:latin typeface="Bodoni"/>
              <a:ea typeface="Bodoni"/>
              <a:cs typeface="Bodoni"/>
              <a:sym typeface="Bodoni"/>
            </a:endParaRPr>
          </a:p>
          <a:p>
            <a:pPr indent="-2794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Have at least 2 Parents in dugout to manage the line-up</a:t>
            </a:r>
            <a:endParaRPr sz="3600"/>
          </a:p>
          <a:p>
            <a:pPr indent="-2794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Good Communication with Parents</a:t>
            </a:r>
            <a:endParaRPr sz="3600"/>
          </a:p>
          <a:p>
            <a:pPr indent="-2794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Know your audience (kids &amp; parents are always listening)</a:t>
            </a:r>
            <a:endParaRPr sz="3600"/>
          </a:p>
          <a:p>
            <a:pPr indent="-2794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No tobacco, vaping, sunflower seeds!!</a:t>
            </a:r>
            <a:endParaRPr sz="3600">
              <a:latin typeface="Bodoni"/>
              <a:ea typeface="Bodoni"/>
              <a:cs typeface="Bodoni"/>
              <a:sym typeface="Bodoni"/>
            </a:endParaRPr>
          </a:p>
          <a:p>
            <a:pPr indent="-12700" lvl="1" marL="685800" rtl="0" algn="l">
              <a:lnSpc>
                <a:spcPct val="90000"/>
              </a:lnSpc>
              <a:spcBef>
                <a:spcPts val="500"/>
              </a:spcBef>
              <a:spcAft>
                <a:spcPts val="0"/>
              </a:spcAft>
              <a:buClr>
                <a:schemeClr val="dk1"/>
              </a:buClr>
              <a:buSzPts val="3400"/>
              <a:buNone/>
            </a:pPr>
            <a:r>
              <a:t/>
            </a:r>
            <a:endParaRPr sz="3400"/>
          </a:p>
        </p:txBody>
      </p:sp>
      <p:pic>
        <p:nvPicPr>
          <p:cNvPr descr="Boy baseball player cartoon Royalty Free Vector Image" id="99" name="Google Shape;99;p3"/>
          <p:cNvPicPr preferRelativeResize="0"/>
          <p:nvPr/>
        </p:nvPicPr>
        <p:blipFill rotWithShape="1">
          <a:blip r:embed="rId3">
            <a:alphaModFix/>
          </a:blip>
          <a:srcRect b="0" l="0" r="0" t="0"/>
          <a:stretch/>
        </p:blipFill>
        <p:spPr>
          <a:xfrm>
            <a:off x="9717619" y="3160000"/>
            <a:ext cx="2342474" cy="361410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descr="Home Improvement Cartoon Stock Illustrations – 6,180 Home Improvement  Cartoon Stock Illustrations, Vectors &amp; Clipart - Dreamstime" id="104" name="Google Shape;104;p4"/>
          <p:cNvPicPr preferRelativeResize="0"/>
          <p:nvPr/>
        </p:nvPicPr>
        <p:blipFill rotWithShape="1">
          <a:blip r:embed="rId3">
            <a:alphaModFix/>
          </a:blip>
          <a:srcRect b="0" l="0" r="0" t="0"/>
          <a:stretch/>
        </p:blipFill>
        <p:spPr>
          <a:xfrm>
            <a:off x="9371708" y="481690"/>
            <a:ext cx="2003405" cy="1680200"/>
          </a:xfrm>
          <a:prstGeom prst="rect">
            <a:avLst/>
          </a:prstGeom>
          <a:noFill/>
          <a:ln>
            <a:noFill/>
          </a:ln>
        </p:spPr>
      </p:pic>
      <p:pic>
        <p:nvPicPr>
          <p:cNvPr descr="White Block Out Labels - 2 x 3&quot; for $28.50 Online in Canada" id="105" name="Google Shape;105;p4"/>
          <p:cNvPicPr preferRelativeResize="0"/>
          <p:nvPr/>
        </p:nvPicPr>
        <p:blipFill rotWithShape="1">
          <a:blip r:embed="rId4">
            <a:alphaModFix/>
          </a:blip>
          <a:srcRect b="0" l="0" r="0" t="0"/>
          <a:stretch/>
        </p:blipFill>
        <p:spPr>
          <a:xfrm>
            <a:off x="7898963" y="2025605"/>
            <a:ext cx="4191000" cy="272570"/>
          </a:xfrm>
          <a:prstGeom prst="rect">
            <a:avLst/>
          </a:prstGeom>
          <a:noFill/>
          <a:ln>
            <a:noFill/>
          </a:ln>
        </p:spPr>
      </p:pic>
      <p:sp>
        <p:nvSpPr>
          <p:cNvPr id="106" name="Google Shape;106;p4"/>
          <p:cNvSpPr txBox="1"/>
          <p:nvPr>
            <p:ph type="title"/>
          </p:nvPr>
        </p:nvSpPr>
        <p:spPr>
          <a:xfrm>
            <a:off x="-521137" y="659008"/>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Bodoni"/>
              <a:buNone/>
            </a:pPr>
            <a:r>
              <a:rPr lang="en-US">
                <a:latin typeface="Bodoni"/>
                <a:ea typeface="Bodoni"/>
                <a:cs typeface="Bodoni"/>
                <a:sym typeface="Bodoni"/>
              </a:rPr>
              <a:t>2026</a:t>
            </a:r>
            <a:br>
              <a:rPr lang="en-US">
                <a:latin typeface="Bodoni"/>
                <a:ea typeface="Bodoni"/>
                <a:cs typeface="Bodoni"/>
                <a:sym typeface="Bodoni"/>
              </a:rPr>
            </a:br>
            <a:r>
              <a:rPr lang="en-US">
                <a:latin typeface="Bodoni"/>
                <a:ea typeface="Bodoni"/>
                <a:cs typeface="Bodoni"/>
                <a:sym typeface="Bodoni"/>
              </a:rPr>
              <a:t>Areas of improvement </a:t>
            </a:r>
            <a:br>
              <a:rPr lang="en-US">
                <a:latin typeface="Bodoni"/>
                <a:ea typeface="Bodoni"/>
                <a:cs typeface="Bodoni"/>
                <a:sym typeface="Bodoni"/>
              </a:rPr>
            </a:br>
            <a:endParaRPr>
              <a:latin typeface="Bodoni"/>
              <a:ea typeface="Bodoni"/>
              <a:cs typeface="Bodoni"/>
              <a:sym typeface="Bodoni"/>
            </a:endParaRPr>
          </a:p>
        </p:txBody>
      </p:sp>
      <p:sp>
        <p:nvSpPr>
          <p:cNvPr id="107" name="Google Shape;107;p4"/>
          <p:cNvSpPr txBox="1"/>
          <p:nvPr>
            <p:ph idx="1" type="body"/>
          </p:nvPr>
        </p:nvSpPr>
        <p:spPr>
          <a:xfrm>
            <a:off x="313038" y="2161889"/>
            <a:ext cx="1095838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latin typeface="Bodoni"/>
                <a:ea typeface="Bodoni"/>
                <a:cs typeface="Bodoni"/>
                <a:sym typeface="Bodoni"/>
              </a:rPr>
              <a:t>Utilize your players parents. They need to step up and help!</a:t>
            </a:r>
            <a:endParaRPr/>
          </a:p>
          <a:p>
            <a:pPr indent="-22860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Show up with a practice plan </a:t>
            </a:r>
            <a:endParaRPr/>
          </a:p>
          <a:p>
            <a:pPr indent="-22860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Appointing a team Parent to assist with communication. This is a must!!!</a:t>
            </a:r>
            <a:endParaRPr/>
          </a:p>
          <a:p>
            <a:pPr indent="-22860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Coaching obligation to participate in league events with team</a:t>
            </a:r>
            <a:r>
              <a:rPr b="1" lang="en-US" sz="3200">
                <a:solidFill>
                  <a:srgbClr val="FFFFFF"/>
                </a:solidFill>
                <a:latin typeface="Bodoni"/>
                <a:ea typeface="Bodoni"/>
                <a:cs typeface="Bodoni"/>
                <a:sym typeface="Bodoni"/>
              </a:rPr>
              <a:t>.     </a:t>
            </a:r>
            <a:endParaRPr/>
          </a:p>
          <a:p>
            <a:pPr indent="-209550" lvl="1" marL="685800" rtl="0" algn="ctr">
              <a:lnSpc>
                <a:spcPct val="90000"/>
              </a:lnSpc>
              <a:spcBef>
                <a:spcPts val="500"/>
              </a:spcBef>
              <a:spcAft>
                <a:spcPts val="0"/>
              </a:spcAft>
              <a:buClr>
                <a:srgbClr val="7030A0"/>
              </a:buClr>
              <a:buSzPts val="2500"/>
              <a:buChar char="•"/>
            </a:pPr>
            <a:r>
              <a:rPr b="1" lang="en-US" sz="2500" u="sng">
                <a:solidFill>
                  <a:srgbClr val="7030A0"/>
                </a:solidFill>
                <a:latin typeface="Bodoni"/>
                <a:ea typeface="Bodoni"/>
                <a:cs typeface="Bodoni"/>
                <a:sym typeface="Bodoni"/>
              </a:rPr>
              <a:t>OPENING DAY MARCH 7TH </a:t>
            </a:r>
            <a:endParaRPr b="1" sz="2500" u="sng">
              <a:solidFill>
                <a:srgbClr val="7030A0"/>
              </a:solidFill>
              <a:latin typeface="Bodoni"/>
              <a:ea typeface="Bodoni"/>
              <a:cs typeface="Bodoni"/>
              <a:sym typeface="Bodoni"/>
            </a:endParaRPr>
          </a:p>
          <a:p>
            <a:pPr indent="-209550" lvl="1" marL="685800" rtl="0" algn="ctr">
              <a:lnSpc>
                <a:spcPct val="90000"/>
              </a:lnSpc>
              <a:spcBef>
                <a:spcPts val="500"/>
              </a:spcBef>
              <a:spcAft>
                <a:spcPts val="0"/>
              </a:spcAft>
              <a:buClr>
                <a:srgbClr val="7030A0"/>
              </a:buClr>
              <a:buSzPts val="2500"/>
              <a:buChar char="•"/>
            </a:pPr>
            <a:r>
              <a:rPr b="1" lang="en-US" sz="2500" u="sng">
                <a:solidFill>
                  <a:srgbClr val="7030A0"/>
                </a:solidFill>
                <a:latin typeface="Bodoni"/>
                <a:ea typeface="Bodoni"/>
                <a:cs typeface="Bodoni"/>
                <a:sym typeface="Bodoni"/>
              </a:rPr>
              <a:t>HRD/PICTURE DAY APRIL 12, 2026</a:t>
            </a:r>
            <a:endParaRPr sz="2500" u="sng">
              <a:solidFill>
                <a:srgbClr val="7030A0"/>
              </a:solidFill>
              <a:latin typeface="Bodoni"/>
              <a:ea typeface="Bodoni"/>
              <a:cs typeface="Bodoni"/>
              <a:sym typeface="Bodon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pic>
        <p:nvPicPr>
          <p:cNvPr id="112" name="Google Shape;112;p5"/>
          <p:cNvPicPr preferRelativeResize="0"/>
          <p:nvPr/>
        </p:nvPicPr>
        <p:blipFill rotWithShape="1">
          <a:blip r:embed="rId3">
            <a:alphaModFix/>
          </a:blip>
          <a:srcRect b="0" l="0" r="0" t="0"/>
          <a:stretch/>
        </p:blipFill>
        <p:spPr>
          <a:xfrm>
            <a:off x="9658968" y="306388"/>
            <a:ext cx="1809750" cy="1609725"/>
          </a:xfrm>
          <a:prstGeom prst="rect">
            <a:avLst/>
          </a:prstGeom>
          <a:noFill/>
          <a:ln>
            <a:noFill/>
          </a:ln>
        </p:spPr>
      </p:pic>
      <p:sp>
        <p:nvSpPr>
          <p:cNvPr id="113" name="Google Shape;113;p5"/>
          <p:cNvSpPr txBox="1"/>
          <p:nvPr>
            <p:ph type="title"/>
          </p:nvPr>
        </p:nvSpPr>
        <p:spPr>
          <a:xfrm>
            <a:off x="2971800"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Important Dates</a:t>
            </a:r>
            <a:endParaRPr/>
          </a:p>
        </p:txBody>
      </p:sp>
      <p:sp>
        <p:nvSpPr>
          <p:cNvPr id="114" name="Google Shape;114;p5"/>
          <p:cNvSpPr txBox="1"/>
          <p:nvPr/>
        </p:nvSpPr>
        <p:spPr>
          <a:xfrm>
            <a:off x="7" y="1916133"/>
            <a:ext cx="12777000" cy="5048400"/>
          </a:xfrm>
          <a:prstGeom prst="rect">
            <a:avLst/>
          </a:prstGeom>
          <a:noFill/>
          <a:ln>
            <a:noFill/>
          </a:ln>
        </p:spPr>
        <p:txBody>
          <a:bodyPr anchorCtr="0" anchor="t" bIns="45700" lIns="91425" spcFirstLastPara="1" rIns="91425" wrap="square" tIns="45700">
            <a:normAutofit fontScale="47500"/>
          </a:bodyPr>
          <a:lstStyle/>
          <a:p>
            <a:pPr indent="-258603" lvl="1" marL="685800" rtl="0" algn="l">
              <a:lnSpc>
                <a:spcPct val="90000"/>
              </a:lnSpc>
              <a:spcBef>
                <a:spcPts val="0"/>
              </a:spcBef>
              <a:spcAft>
                <a:spcPts val="0"/>
              </a:spcAft>
              <a:buClr>
                <a:srgbClr val="000000"/>
              </a:buClr>
              <a:buSzPct val="100000"/>
              <a:buChar char="•"/>
            </a:pPr>
            <a:r>
              <a:rPr lang="en-US" sz="6300" u="sng">
                <a:solidFill>
                  <a:srgbClr val="000000"/>
                </a:solidFill>
                <a:latin typeface="Bodoni"/>
                <a:ea typeface="Bodoni"/>
                <a:cs typeface="Bodoni"/>
                <a:sym typeface="Bodoni"/>
              </a:rPr>
              <a:t>January 17, 2026</a:t>
            </a:r>
            <a:r>
              <a:rPr lang="en-US" sz="6300">
                <a:solidFill>
                  <a:srgbClr val="000000"/>
                </a:solidFill>
                <a:latin typeface="Bodoni"/>
                <a:ea typeface="Bodoni"/>
                <a:cs typeface="Bodoni"/>
                <a:sym typeface="Bodoni"/>
              </a:rPr>
              <a:t> at 9:00 a.m.:  Player Assessments at Morse Park</a:t>
            </a:r>
            <a:endParaRPr sz="6300">
              <a:solidFill>
                <a:srgbClr val="000000"/>
              </a:solidFill>
              <a:latin typeface="Bodoni"/>
              <a:ea typeface="Bodoni"/>
              <a:cs typeface="Bodoni"/>
              <a:sym typeface="Bodon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January 30, 2026</a:t>
            </a:r>
            <a:r>
              <a:rPr lang="en-US" sz="6300">
                <a:solidFill>
                  <a:srgbClr val="000000"/>
                </a:solidFill>
                <a:latin typeface="Bodoni"/>
                <a:ea typeface="Bodoni"/>
                <a:cs typeface="Bodoni"/>
                <a:sym typeface="Bodoni"/>
              </a:rPr>
              <a:t>: Major Draft 6p.m. / Minor Draft 8pm Franklin H.S.</a:t>
            </a:r>
            <a:endParaRPr sz="2400">
              <a:solidFill>
                <a:srgbClr val="000000"/>
              </a:solidFill>
              <a:latin typeface="Calibri"/>
              <a:ea typeface="Calibri"/>
              <a:cs typeface="Calibri"/>
              <a:sym typeface="Calibr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January 31, 2026</a:t>
            </a:r>
            <a:r>
              <a:rPr lang="en-US" sz="6300">
                <a:solidFill>
                  <a:srgbClr val="000000"/>
                </a:solidFill>
                <a:latin typeface="Bodoni"/>
                <a:ea typeface="Bodoni"/>
                <a:cs typeface="Bodoni"/>
                <a:sym typeface="Bodoni"/>
              </a:rPr>
              <a:t>:  AAA Draft at 8am / AA Draft10a.m. Franklin H.S.</a:t>
            </a:r>
            <a:endParaRPr sz="2400">
              <a:solidFill>
                <a:srgbClr val="000000"/>
              </a:solidFill>
              <a:latin typeface="Calibri"/>
              <a:ea typeface="Calibri"/>
              <a:cs typeface="Calibri"/>
              <a:sym typeface="Calibr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February 2, 2026:</a:t>
            </a:r>
            <a:r>
              <a:rPr lang="en-US" sz="6300">
                <a:solidFill>
                  <a:srgbClr val="000000"/>
                </a:solidFill>
                <a:latin typeface="Bodoni"/>
                <a:ea typeface="Bodoni"/>
                <a:cs typeface="Bodoni"/>
                <a:sym typeface="Bodoni"/>
              </a:rPr>
              <a:t> Team Practices may begin</a:t>
            </a:r>
            <a:endParaRPr sz="2400">
              <a:solidFill>
                <a:srgbClr val="000000"/>
              </a:solidFill>
              <a:latin typeface="Calibri"/>
              <a:ea typeface="Calibri"/>
              <a:cs typeface="Calibri"/>
              <a:sym typeface="Calibr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February 13, 2026 at 7:00 p.m.</a:t>
            </a:r>
            <a:r>
              <a:rPr lang="en-US" sz="6300">
                <a:solidFill>
                  <a:srgbClr val="000000"/>
                </a:solidFill>
                <a:latin typeface="Bodoni"/>
                <a:ea typeface="Bodoni"/>
                <a:cs typeface="Bodoni"/>
                <a:sym typeface="Bodoni"/>
              </a:rPr>
              <a:t>: Team Rep. Meeting Franklin HS</a:t>
            </a:r>
            <a:endParaRPr sz="2400">
              <a:solidFill>
                <a:srgbClr val="000000"/>
              </a:solidFill>
              <a:latin typeface="Calibri"/>
              <a:ea typeface="Calibri"/>
              <a:cs typeface="Calibri"/>
              <a:sym typeface="Calibr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February 19, 2026 at 6:30 p.m.</a:t>
            </a:r>
            <a:r>
              <a:rPr lang="en-US" sz="6300">
                <a:solidFill>
                  <a:srgbClr val="000000"/>
                </a:solidFill>
                <a:latin typeface="Bodoni"/>
                <a:ea typeface="Bodoni"/>
                <a:cs typeface="Bodoni"/>
                <a:sym typeface="Bodoni"/>
              </a:rPr>
              <a:t>:  Scorekeeper’s Clinic</a:t>
            </a:r>
            <a:endParaRPr sz="6300">
              <a:solidFill>
                <a:srgbClr val="000000"/>
              </a:solidFill>
              <a:latin typeface="Bodoni"/>
              <a:ea typeface="Bodoni"/>
              <a:cs typeface="Bodoni"/>
              <a:sym typeface="Bodon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February 21, 2026</a:t>
            </a:r>
            <a:r>
              <a:rPr lang="en-US" sz="6300">
                <a:solidFill>
                  <a:srgbClr val="000000"/>
                </a:solidFill>
                <a:latin typeface="Bodoni"/>
                <a:ea typeface="Bodoni"/>
                <a:cs typeface="Bodoni"/>
                <a:sym typeface="Bodoni"/>
              </a:rPr>
              <a:t>:  Umpires Clinic </a:t>
            </a:r>
            <a:endParaRPr sz="6300">
              <a:solidFill>
                <a:srgbClr val="000000"/>
              </a:solidFill>
              <a:latin typeface="Bodoni"/>
              <a:ea typeface="Bodoni"/>
              <a:cs typeface="Bodoni"/>
              <a:sym typeface="Bodon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March 1, 2026</a:t>
            </a:r>
            <a:r>
              <a:rPr lang="en-US" sz="6300">
                <a:solidFill>
                  <a:srgbClr val="000000"/>
                </a:solidFill>
                <a:latin typeface="Bodoni"/>
                <a:ea typeface="Bodoni"/>
                <a:cs typeface="Bodoni"/>
                <a:sym typeface="Bodoni"/>
              </a:rPr>
              <a:t>:  Fields Day at Morse Park</a:t>
            </a:r>
            <a:endParaRPr sz="6300">
              <a:solidFill>
                <a:srgbClr val="000000"/>
              </a:solidFill>
              <a:latin typeface="Bodoni"/>
              <a:ea typeface="Bodoni"/>
              <a:cs typeface="Bodoni"/>
              <a:sym typeface="Bodoni"/>
            </a:endParaRPr>
          </a:p>
          <a:p>
            <a:pPr indent="-258603" lvl="1" marL="685800" rtl="0" algn="l">
              <a:lnSpc>
                <a:spcPct val="90000"/>
              </a:lnSpc>
              <a:spcBef>
                <a:spcPts val="1100"/>
              </a:spcBef>
              <a:spcAft>
                <a:spcPts val="0"/>
              </a:spcAft>
              <a:buClr>
                <a:srgbClr val="000000"/>
              </a:buClr>
              <a:buSzPct val="100000"/>
              <a:buChar char="•"/>
            </a:pPr>
            <a:r>
              <a:rPr lang="en-US" sz="6300" u="sng">
                <a:solidFill>
                  <a:srgbClr val="000000"/>
                </a:solidFill>
                <a:latin typeface="Bodoni"/>
                <a:ea typeface="Bodoni"/>
                <a:cs typeface="Bodoni"/>
                <a:sym typeface="Bodoni"/>
              </a:rPr>
              <a:t>March 7, 2026</a:t>
            </a:r>
            <a:r>
              <a:rPr lang="en-US" sz="6300">
                <a:solidFill>
                  <a:srgbClr val="000000"/>
                </a:solidFill>
                <a:latin typeface="Bodoni"/>
                <a:ea typeface="Bodoni"/>
                <a:cs typeface="Bodoni"/>
                <a:sym typeface="Bodoni"/>
              </a:rPr>
              <a:t>: Opening Day</a:t>
            </a:r>
            <a:endParaRPr sz="6300">
              <a:solidFill>
                <a:srgbClr val="000000"/>
              </a:solidFill>
              <a:latin typeface="Bodoni"/>
              <a:ea typeface="Bodoni"/>
              <a:cs typeface="Bodoni"/>
              <a:sym typeface="Bodon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bc26233cb9_0_2"/>
          <p:cNvSpPr txBox="1"/>
          <p:nvPr>
            <p:ph type="title"/>
          </p:nvPr>
        </p:nvSpPr>
        <p:spPr>
          <a:xfrm>
            <a:off x="3330075" y="394025"/>
            <a:ext cx="57051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Clr>
                <a:schemeClr val="dk1"/>
              </a:buClr>
              <a:buSzPts val="4400"/>
              <a:buFont typeface="Bodoni"/>
              <a:buNone/>
            </a:pPr>
            <a:r>
              <a:rPr b="1" lang="en-US" sz="4000">
                <a:solidFill>
                  <a:srgbClr val="000000"/>
                </a:solidFill>
                <a:latin typeface="Bodoni"/>
                <a:ea typeface="Bodoni"/>
                <a:cs typeface="Bodoni"/>
                <a:sym typeface="Bodoni"/>
              </a:rPr>
              <a:t>More Important Dates</a:t>
            </a:r>
            <a:endParaRPr sz="40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120" name="Google Shape;120;g3bc26233cb9_0_2"/>
          <p:cNvSpPr txBox="1"/>
          <p:nvPr>
            <p:ph idx="1" type="body"/>
          </p:nvPr>
        </p:nvSpPr>
        <p:spPr>
          <a:xfrm>
            <a:off x="924825" y="1825633"/>
            <a:ext cx="10515600" cy="4351200"/>
          </a:xfrm>
          <a:prstGeom prst="rect">
            <a:avLst/>
          </a:prstGeom>
        </p:spPr>
        <p:txBody>
          <a:bodyPr anchorCtr="0" anchor="t" bIns="45700" lIns="91425" spcFirstLastPara="1" rIns="91425" wrap="square" tIns="45700">
            <a:normAutofit lnSpcReduction="20000"/>
          </a:bodyPr>
          <a:lstStyle/>
          <a:p>
            <a:pPr indent="-228600" lvl="0" marL="228600" rtl="0" algn="l">
              <a:spcBef>
                <a:spcPts val="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April 1, 2026</a:t>
            </a:r>
            <a:r>
              <a:rPr lang="en-US" sz="3600">
                <a:solidFill>
                  <a:srgbClr val="000000"/>
                </a:solidFill>
                <a:latin typeface="Bodoni"/>
                <a:ea typeface="Bodoni"/>
                <a:cs typeface="Bodoni"/>
                <a:sym typeface="Bodoni"/>
              </a:rPr>
              <a:t>: All-Star Coach Interviews </a:t>
            </a:r>
            <a:endParaRPr sz="3600" u="sng">
              <a:solidFill>
                <a:srgbClr val="000000"/>
              </a:solidFill>
              <a:latin typeface="Bodoni"/>
              <a:ea typeface="Bodoni"/>
              <a:cs typeface="Bodoni"/>
              <a:sym typeface="Bodoni"/>
            </a:endParaRPr>
          </a:p>
          <a:p>
            <a:pPr indent="-228600" lvl="0" marL="228600" rtl="0" algn="l">
              <a:spcBef>
                <a:spcPts val="100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April 12, 2026</a:t>
            </a:r>
            <a:r>
              <a:rPr lang="en-US" sz="3600">
                <a:solidFill>
                  <a:srgbClr val="000000"/>
                </a:solidFill>
                <a:latin typeface="Bodoni"/>
                <a:ea typeface="Bodoni"/>
                <a:cs typeface="Bodoni"/>
                <a:sym typeface="Bodoni"/>
              </a:rPr>
              <a:t>: Home Run Derby and Picture Day</a:t>
            </a:r>
            <a:endParaRPr>
              <a:solidFill>
                <a:srgbClr val="000000"/>
              </a:solidFill>
            </a:endParaRPr>
          </a:p>
          <a:p>
            <a:pPr indent="-228600" lvl="0" marL="228600" rtl="0" algn="l">
              <a:spcBef>
                <a:spcPts val="100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April 15, 2026: </a:t>
            </a:r>
            <a:r>
              <a:rPr lang="en-US" sz="3600">
                <a:solidFill>
                  <a:srgbClr val="000000"/>
                </a:solidFill>
                <a:latin typeface="Bodoni"/>
                <a:ea typeface="Bodoni"/>
                <a:cs typeface="Bodoni"/>
                <a:sym typeface="Bodoni"/>
              </a:rPr>
              <a:t>All Star Coaches Meeting</a:t>
            </a:r>
            <a:endParaRPr>
              <a:solidFill>
                <a:srgbClr val="000000"/>
              </a:solidFill>
            </a:endParaRPr>
          </a:p>
          <a:p>
            <a:pPr indent="-228600" lvl="0" marL="228600" rtl="0" algn="l">
              <a:spcBef>
                <a:spcPts val="100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April 19, 2026:</a:t>
            </a:r>
            <a:r>
              <a:rPr lang="en-US" sz="3600">
                <a:solidFill>
                  <a:srgbClr val="000000"/>
                </a:solidFill>
                <a:latin typeface="Bodoni"/>
                <a:ea typeface="Bodoni"/>
                <a:cs typeface="Bodoni"/>
                <a:sym typeface="Bodoni"/>
              </a:rPr>
              <a:t> All Star Tryouts</a:t>
            </a:r>
            <a:endParaRPr>
              <a:solidFill>
                <a:srgbClr val="000000"/>
              </a:solidFill>
            </a:endParaRPr>
          </a:p>
          <a:p>
            <a:pPr indent="-228600" lvl="0" marL="228600" rtl="0" algn="l">
              <a:spcBef>
                <a:spcPts val="100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April 23, 2026:</a:t>
            </a:r>
            <a:r>
              <a:rPr lang="en-US" sz="3600">
                <a:solidFill>
                  <a:srgbClr val="000000"/>
                </a:solidFill>
                <a:latin typeface="Bodoni"/>
                <a:ea typeface="Bodoni"/>
                <a:cs typeface="Bodoni"/>
                <a:sym typeface="Bodoni"/>
              </a:rPr>
              <a:t> All Star Parent Meeting</a:t>
            </a:r>
            <a:endParaRPr>
              <a:solidFill>
                <a:srgbClr val="000000"/>
              </a:solidFill>
            </a:endParaRPr>
          </a:p>
          <a:p>
            <a:pPr indent="-228600" lvl="0" marL="228600" rtl="0" algn="l">
              <a:spcBef>
                <a:spcPts val="1000"/>
              </a:spcBef>
              <a:spcAft>
                <a:spcPts val="0"/>
              </a:spcAft>
              <a:buClr>
                <a:srgbClr val="000000"/>
              </a:buClr>
              <a:buSzPts val="3600"/>
              <a:buChar char="•"/>
            </a:pPr>
            <a:r>
              <a:rPr lang="en-US" sz="3600">
                <a:solidFill>
                  <a:srgbClr val="000000"/>
                </a:solidFill>
                <a:latin typeface="Bodoni"/>
                <a:ea typeface="Bodoni"/>
                <a:cs typeface="Bodoni"/>
                <a:sym typeface="Bodoni"/>
              </a:rPr>
              <a:t> </a:t>
            </a:r>
            <a:r>
              <a:rPr lang="en-US" sz="3600" u="sng">
                <a:solidFill>
                  <a:srgbClr val="000000"/>
                </a:solidFill>
                <a:latin typeface="Bodoni"/>
                <a:ea typeface="Bodoni"/>
                <a:cs typeface="Bodoni"/>
                <a:sym typeface="Bodoni"/>
              </a:rPr>
              <a:t>May 16, 2026: </a:t>
            </a:r>
            <a:r>
              <a:rPr lang="en-US" sz="3600">
                <a:solidFill>
                  <a:srgbClr val="000000"/>
                </a:solidFill>
                <a:latin typeface="Bodoni"/>
                <a:ea typeface="Bodoni"/>
                <a:cs typeface="Bodoni"/>
                <a:sym typeface="Bodoni"/>
              </a:rPr>
              <a:t> Closing Ceremonies </a:t>
            </a:r>
            <a:endParaRPr sz="3600">
              <a:solidFill>
                <a:srgbClr val="000000"/>
              </a:solidFill>
              <a:latin typeface="Bodoni"/>
              <a:ea typeface="Bodoni"/>
              <a:cs typeface="Bodoni"/>
              <a:sym typeface="Bodoni"/>
            </a:endParaRPr>
          </a:p>
          <a:p>
            <a:pPr indent="0" lvl="0" marL="914400" rtl="0" algn="l">
              <a:spcBef>
                <a:spcPts val="1000"/>
              </a:spcBef>
              <a:spcAft>
                <a:spcPts val="0"/>
              </a:spcAft>
              <a:buNone/>
            </a:pPr>
            <a:r>
              <a:rPr lang="en-US" sz="3600">
                <a:solidFill>
                  <a:srgbClr val="000000"/>
                </a:solidFill>
                <a:latin typeface="Bodoni"/>
                <a:ea typeface="Bodoni"/>
                <a:cs typeface="Bodoni"/>
                <a:sym typeface="Bodoni"/>
              </a:rPr>
              <a:t>Movie Night / Ac. All Am / Div All Stars</a:t>
            </a:r>
            <a:endParaRPr sz="3600" u="sng">
              <a:solidFill>
                <a:srgbClr val="000000"/>
              </a:solidFill>
              <a:latin typeface="Bodoni"/>
              <a:ea typeface="Bodoni"/>
              <a:cs typeface="Bodoni"/>
              <a:sym typeface="Bodoni"/>
            </a:endParaRPr>
          </a:p>
          <a:p>
            <a:pPr indent="0" lvl="0" marL="0" rtl="0" algn="l">
              <a:spcBef>
                <a:spcPts val="100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4" name="Shape 124"/>
        <p:cNvGrpSpPr/>
        <p:nvPr/>
      </p:nvGrpSpPr>
      <p:grpSpPr>
        <a:xfrm>
          <a:off x="0" y="0"/>
          <a:ext cx="0" cy="0"/>
          <a:chOff x="0" y="0"/>
          <a:chExt cx="0" cy="0"/>
        </a:xfrm>
      </p:grpSpPr>
      <p:sp>
        <p:nvSpPr>
          <p:cNvPr id="125" name="Google Shape;125;p6"/>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6" name="Google Shape;126;p6"/>
          <p:cNvSpPr txBox="1"/>
          <p:nvPr>
            <p:ph type="title"/>
          </p:nvPr>
        </p:nvSpPr>
        <p:spPr>
          <a:xfrm>
            <a:off x="2142965" y="298579"/>
            <a:ext cx="2093133" cy="6570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lang="en-US" sz="4000">
                <a:latin typeface="Bodoni"/>
                <a:ea typeface="Bodoni"/>
                <a:cs typeface="Bodoni"/>
                <a:sym typeface="Bodoni"/>
              </a:rPr>
              <a:t>Fields</a:t>
            </a:r>
            <a:endParaRPr/>
          </a:p>
        </p:txBody>
      </p:sp>
      <p:sp>
        <p:nvSpPr>
          <p:cNvPr id="127" name="Google Shape;127;p6"/>
          <p:cNvSpPr txBox="1"/>
          <p:nvPr>
            <p:ph idx="1" type="body"/>
          </p:nvPr>
        </p:nvSpPr>
        <p:spPr>
          <a:xfrm>
            <a:off x="264026" y="1052996"/>
            <a:ext cx="6671388" cy="6559421"/>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1400"/>
              <a:buChar char="•"/>
            </a:pPr>
            <a:r>
              <a:rPr lang="en-US" sz="1400">
                <a:latin typeface="Bodoni"/>
                <a:ea typeface="Bodoni"/>
                <a:cs typeface="Bodoni"/>
                <a:sym typeface="Bodoni"/>
              </a:rPr>
              <a:t>Taking care of the Fields</a:t>
            </a:r>
            <a:endParaRPr/>
          </a:p>
          <a:p>
            <a:pPr indent="-228600" lvl="1" marL="685800" rtl="0" algn="l">
              <a:lnSpc>
                <a:spcPct val="90000"/>
              </a:lnSpc>
              <a:spcBef>
                <a:spcPts val="500"/>
              </a:spcBef>
              <a:spcAft>
                <a:spcPts val="0"/>
              </a:spcAft>
              <a:buClr>
                <a:schemeClr val="dk1"/>
              </a:buClr>
              <a:buSzPts val="1400"/>
              <a:buChar char="•"/>
            </a:pPr>
            <a:r>
              <a:rPr lang="en-US" sz="1400">
                <a:latin typeface="Bodoni"/>
                <a:ea typeface="Bodoni"/>
                <a:cs typeface="Bodoni"/>
                <a:sym typeface="Bodoni"/>
              </a:rPr>
              <a:t>Locking sheds always. We need the items in the sheds to take care of our fields properly. This includes ensuring tools are returned in an orderly fashion and not just thrown back in the shed.</a:t>
            </a:r>
            <a:endParaRPr/>
          </a:p>
          <a:p>
            <a:pPr indent="-228600" lvl="1" marL="685800" rtl="0" algn="l">
              <a:lnSpc>
                <a:spcPct val="90000"/>
              </a:lnSpc>
              <a:spcBef>
                <a:spcPts val="500"/>
              </a:spcBef>
              <a:spcAft>
                <a:spcPts val="0"/>
              </a:spcAft>
              <a:buClr>
                <a:schemeClr val="dk1"/>
              </a:buClr>
              <a:buSzPts val="1400"/>
              <a:buChar char="•"/>
            </a:pPr>
            <a:r>
              <a:rPr lang="en-US" sz="1400">
                <a:latin typeface="Bodoni"/>
                <a:ea typeface="Bodoni"/>
                <a:cs typeface="Bodoni"/>
                <a:sym typeface="Bodoni"/>
              </a:rPr>
              <a:t>Letting your DM know when something needs attention (material, leaks, etc. IMMEDIATELY – being proactive is helpful. The fields person cannot be everywhere.</a:t>
            </a:r>
            <a:endParaRPr/>
          </a:p>
          <a:p>
            <a:pPr indent="-228600" lvl="1" marL="685800" rtl="0" algn="l">
              <a:lnSpc>
                <a:spcPct val="90000"/>
              </a:lnSpc>
              <a:spcBef>
                <a:spcPts val="500"/>
              </a:spcBef>
              <a:spcAft>
                <a:spcPts val="0"/>
              </a:spcAft>
              <a:buClr>
                <a:schemeClr val="dk1"/>
              </a:buClr>
              <a:buSzPts val="1400"/>
              <a:buChar char="•"/>
            </a:pPr>
            <a:r>
              <a:rPr lang="en-US" sz="1400">
                <a:latin typeface="Bodoni"/>
                <a:ea typeface="Bodoni"/>
                <a:cs typeface="Bodoni"/>
                <a:sym typeface="Bodoni"/>
              </a:rPr>
              <a:t>Coaches are responsible for learning as well as teaching the proper way to prep and breakdown a field. If you see that fields are being taken care of incorrectly, say something.</a:t>
            </a:r>
            <a:endParaRPr/>
          </a:p>
          <a:p>
            <a:pPr indent="-228600" lvl="1" marL="685800" rtl="0" algn="l">
              <a:lnSpc>
                <a:spcPct val="90000"/>
              </a:lnSpc>
              <a:spcBef>
                <a:spcPts val="500"/>
              </a:spcBef>
              <a:spcAft>
                <a:spcPts val="0"/>
              </a:spcAft>
              <a:buClr>
                <a:schemeClr val="dk1"/>
              </a:buClr>
              <a:buSzPts val="1400"/>
              <a:buChar char="•"/>
            </a:pPr>
            <a:r>
              <a:rPr lang="en-US" sz="1400">
                <a:latin typeface="Bodoni"/>
                <a:ea typeface="Bodoni"/>
                <a:cs typeface="Bodoni"/>
                <a:sym typeface="Bodoni"/>
              </a:rPr>
              <a:t>Pictures and Descriptions will be updated in sheds. First practice you need to have a sign up for your parents. Let them know they will need to do field prep and breakdown. Once your crew has been assigned, go over the proper way to maintain the fields with them. If you need a board member to help with this, please reach out. We can come out to your practice.</a:t>
            </a:r>
            <a:endParaRPr/>
          </a:p>
          <a:p>
            <a:pPr indent="0" lvl="1" marL="457200" rtl="0" algn="l">
              <a:lnSpc>
                <a:spcPct val="90000"/>
              </a:lnSpc>
              <a:spcBef>
                <a:spcPts val="500"/>
              </a:spcBef>
              <a:spcAft>
                <a:spcPts val="0"/>
              </a:spcAft>
              <a:buClr>
                <a:schemeClr val="dk1"/>
              </a:buClr>
              <a:buSzPts val="1400"/>
              <a:buNone/>
            </a:pPr>
            <a:r>
              <a:t/>
            </a:r>
            <a:endParaRPr sz="1400">
              <a:latin typeface="Bodoni"/>
              <a:ea typeface="Bodoni"/>
              <a:cs typeface="Bodoni"/>
              <a:sym typeface="Bodoni"/>
            </a:endParaRPr>
          </a:p>
          <a:p>
            <a:pPr indent="-139700" lvl="2" marL="1143000" rtl="0" algn="l">
              <a:lnSpc>
                <a:spcPct val="90000"/>
              </a:lnSpc>
              <a:spcBef>
                <a:spcPts val="500"/>
              </a:spcBef>
              <a:spcAft>
                <a:spcPts val="0"/>
              </a:spcAft>
              <a:buClr>
                <a:schemeClr val="dk1"/>
              </a:buClr>
              <a:buSzPts val="1400"/>
              <a:buNone/>
            </a:pPr>
            <a:r>
              <a:t/>
            </a:r>
            <a:endParaRPr sz="1400">
              <a:latin typeface="Bodoni"/>
              <a:ea typeface="Bodoni"/>
              <a:cs typeface="Bodoni"/>
              <a:sym typeface="Bodoni"/>
            </a:endParaRPr>
          </a:p>
          <a:p>
            <a:pPr indent="-228600" lvl="0" marL="228600" rtl="0" algn="l">
              <a:lnSpc>
                <a:spcPct val="90000"/>
              </a:lnSpc>
              <a:spcBef>
                <a:spcPts val="1000"/>
              </a:spcBef>
              <a:spcAft>
                <a:spcPts val="0"/>
              </a:spcAft>
              <a:buClr>
                <a:schemeClr val="dk1"/>
              </a:buClr>
              <a:buSzPts val="1400"/>
              <a:buChar char="•"/>
            </a:pPr>
            <a:r>
              <a:rPr lang="en-US" sz="1400">
                <a:latin typeface="Bodoni"/>
                <a:ea typeface="Bodoni"/>
                <a:cs typeface="Bodoni"/>
                <a:sym typeface="Bodoni"/>
              </a:rPr>
              <a:t>Fields day – What to expect</a:t>
            </a:r>
            <a:endParaRPr/>
          </a:p>
          <a:p>
            <a:pPr indent="-228600" lvl="0" marL="228600" rtl="0" algn="l">
              <a:lnSpc>
                <a:spcPct val="90000"/>
              </a:lnSpc>
              <a:spcBef>
                <a:spcPts val="1000"/>
              </a:spcBef>
              <a:spcAft>
                <a:spcPts val="0"/>
              </a:spcAft>
              <a:buClr>
                <a:schemeClr val="dk1"/>
              </a:buClr>
              <a:buSzPts val="1400"/>
              <a:buChar char="•"/>
            </a:pPr>
            <a:r>
              <a:rPr lang="en-US" sz="1400">
                <a:latin typeface="Bodoni"/>
                <a:ea typeface="Bodoni"/>
                <a:cs typeface="Bodoni"/>
                <a:sym typeface="Bodoni"/>
              </a:rPr>
              <a:t>Fields Day = Saturday, 3/1/2026 – AT LEAST 2 COACHES MUST BE PRESENT. BRING YOUR FIELDS CREW</a:t>
            </a:r>
            <a:endParaRPr/>
          </a:p>
          <a:p>
            <a:pPr indent="-228600" lvl="1" marL="685800" rtl="0" algn="l">
              <a:lnSpc>
                <a:spcPct val="90000"/>
              </a:lnSpc>
              <a:spcBef>
                <a:spcPts val="500"/>
              </a:spcBef>
              <a:spcAft>
                <a:spcPts val="0"/>
              </a:spcAft>
              <a:buClr>
                <a:schemeClr val="dk1"/>
              </a:buClr>
              <a:buSzPts val="1400"/>
              <a:buChar char="•"/>
            </a:pPr>
            <a:r>
              <a:rPr lang="en-US" sz="1400">
                <a:latin typeface="Bodoni"/>
                <a:ea typeface="Bodoni"/>
                <a:cs typeface="Bodoni"/>
                <a:sym typeface="Bodoni"/>
              </a:rPr>
              <a:t>This is a requirement so that everyone understands the expectation and proper ways to maintain the field.</a:t>
            </a:r>
            <a:endParaRPr/>
          </a:p>
        </p:txBody>
      </p:sp>
      <p:pic>
        <p:nvPicPr>
          <p:cNvPr descr="Facilities • Morse Community Park" id="128" name="Google Shape;128;p6"/>
          <p:cNvPicPr preferRelativeResize="0"/>
          <p:nvPr/>
        </p:nvPicPr>
        <p:blipFill rotWithShape="1">
          <a:blip r:embed="rId3">
            <a:alphaModFix/>
          </a:blip>
          <a:srcRect b="-1" l="25405" r="25999" t="0"/>
          <a:stretch/>
        </p:blipFill>
        <p:spPr>
          <a:xfrm>
            <a:off x="7199440" y="10"/>
            <a:ext cx="4992560" cy="68579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7"/>
          <p:cNvSpPr txBox="1"/>
          <p:nvPr>
            <p:ph type="title"/>
          </p:nvPr>
        </p:nvSpPr>
        <p:spPr>
          <a:xfrm>
            <a:off x="0" y="363305"/>
            <a:ext cx="11625600" cy="1325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Bodoni"/>
              <a:buNone/>
            </a:pPr>
            <a:r>
              <a:rPr lang="en-US">
                <a:latin typeface="Bodoni"/>
                <a:ea typeface="Bodoni"/>
                <a:cs typeface="Bodoni"/>
                <a:sym typeface="Bodoni"/>
              </a:rPr>
              <a:t>BACKGROUND CHECKS AND APS TRAINING</a:t>
            </a:r>
            <a:endParaRPr>
              <a:latin typeface="Bodoni"/>
              <a:ea typeface="Bodoni"/>
              <a:cs typeface="Bodoni"/>
              <a:sym typeface="Bodoni"/>
            </a:endParaRPr>
          </a:p>
          <a:p>
            <a:pPr indent="0" lvl="0" marL="0" rtl="0" algn="ctr">
              <a:lnSpc>
                <a:spcPct val="90000"/>
              </a:lnSpc>
              <a:spcBef>
                <a:spcPts val="0"/>
              </a:spcBef>
              <a:spcAft>
                <a:spcPts val="0"/>
              </a:spcAft>
              <a:buClr>
                <a:schemeClr val="dk1"/>
              </a:buClr>
              <a:buSzPct val="100000"/>
              <a:buFont typeface="Bodoni"/>
              <a:buNone/>
            </a:pPr>
            <a:r>
              <a:rPr lang="en-US">
                <a:latin typeface="Bodoni"/>
                <a:ea typeface="Bodoni"/>
                <a:cs typeface="Bodoni"/>
                <a:sym typeface="Bodoni"/>
              </a:rPr>
              <a:t>THE FOLLOWING ITEMS MUST BE COMPLETED BEFORE 2/1/2026</a:t>
            </a:r>
            <a:endParaRPr>
              <a:latin typeface="Bodoni"/>
              <a:ea typeface="Bodoni"/>
              <a:cs typeface="Bodoni"/>
              <a:sym typeface="Bodoni"/>
            </a:endParaRPr>
          </a:p>
          <a:p>
            <a:pPr indent="0" lvl="0" marL="0" rtl="0" algn="ctr">
              <a:lnSpc>
                <a:spcPct val="90000"/>
              </a:lnSpc>
              <a:spcBef>
                <a:spcPts val="0"/>
              </a:spcBef>
              <a:spcAft>
                <a:spcPts val="0"/>
              </a:spcAft>
              <a:buClr>
                <a:schemeClr val="dk1"/>
              </a:buClr>
              <a:buSzPct val="100000"/>
              <a:buFont typeface="Bodoni"/>
              <a:buNone/>
            </a:pPr>
            <a:r>
              <a:t/>
            </a:r>
            <a:endParaRPr>
              <a:latin typeface="Bodoni"/>
              <a:ea typeface="Bodoni"/>
              <a:cs typeface="Bodoni"/>
              <a:sym typeface="Bodoni"/>
            </a:endParaRPr>
          </a:p>
        </p:txBody>
      </p:sp>
      <p:sp>
        <p:nvSpPr>
          <p:cNvPr id="134" name="Google Shape;134;p7"/>
          <p:cNvSpPr txBox="1"/>
          <p:nvPr>
            <p:ph idx="1" type="body"/>
          </p:nvPr>
        </p:nvSpPr>
        <p:spPr>
          <a:xfrm>
            <a:off x="269136" y="1521253"/>
            <a:ext cx="11333400" cy="5217300"/>
          </a:xfrm>
          <a:prstGeom prst="rect">
            <a:avLst/>
          </a:prstGeom>
          <a:noFill/>
          <a:ln>
            <a:noFill/>
          </a:ln>
        </p:spPr>
        <p:txBody>
          <a:bodyPr anchorCtr="0" anchor="t" bIns="45700" lIns="91425" spcFirstLastPara="1" rIns="91425" wrap="square" tIns="45700">
            <a:normAutofit fontScale="55000" lnSpcReduction="10000"/>
          </a:bodyPr>
          <a:lstStyle/>
          <a:p>
            <a:pPr indent="0" lvl="0" marL="0" rtl="0" algn="ctr">
              <a:lnSpc>
                <a:spcPct val="90000"/>
              </a:lnSpc>
              <a:spcBef>
                <a:spcPts val="0"/>
              </a:spcBef>
              <a:spcAft>
                <a:spcPts val="0"/>
              </a:spcAft>
              <a:buClr>
                <a:schemeClr val="dk1"/>
              </a:buClr>
              <a:buSzPct val="100000"/>
              <a:buNone/>
            </a:pPr>
            <a:r>
              <a:t/>
            </a:r>
            <a:endParaRPr/>
          </a:p>
          <a:p>
            <a:pPr indent="0" lvl="0" marL="457200" rtl="0" algn="ctr">
              <a:lnSpc>
                <a:spcPct val="80000"/>
              </a:lnSpc>
              <a:spcBef>
                <a:spcPts val="1000"/>
              </a:spcBef>
              <a:spcAft>
                <a:spcPts val="0"/>
              </a:spcAft>
              <a:buNone/>
            </a:pPr>
            <a:r>
              <a:rPr lang="en-US" sz="4358">
                <a:solidFill>
                  <a:srgbClr val="000000"/>
                </a:solidFill>
                <a:latin typeface="Bodoni"/>
                <a:ea typeface="Bodoni"/>
                <a:cs typeface="Bodoni"/>
                <a:sym typeface="Bodoni"/>
              </a:rPr>
              <a:t>***SAME AS LAST YEAR***</a:t>
            </a:r>
            <a:endParaRPr sz="4358">
              <a:solidFill>
                <a:srgbClr val="000000"/>
              </a:solidFill>
              <a:latin typeface="Bodoni"/>
              <a:ea typeface="Bodoni"/>
              <a:cs typeface="Bodoni"/>
              <a:sym typeface="Bodoni"/>
            </a:endParaRPr>
          </a:p>
          <a:p>
            <a:pPr indent="-380812" lvl="0" marL="457200" rtl="0" algn="ctr">
              <a:lnSpc>
                <a:spcPct val="80000"/>
              </a:lnSpc>
              <a:spcBef>
                <a:spcPts val="100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2026 Babe Ruth Membership Required</a:t>
            </a:r>
            <a:endParaRPr sz="4358">
              <a:solidFill>
                <a:srgbClr val="000000"/>
              </a:solidFill>
              <a:latin typeface="Bodoni"/>
              <a:ea typeface="Bodoni"/>
              <a:cs typeface="Bodoni"/>
              <a:sym typeface="Bodoni"/>
            </a:endParaRPr>
          </a:p>
          <a:p>
            <a:pPr indent="-380812" lvl="0" marL="457200" rtl="0" algn="ctr">
              <a:lnSpc>
                <a:spcPct val="80000"/>
              </a:lnSpc>
              <a:spcBef>
                <a:spcPts val="100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Live Scan (TODAY)</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 Mandated Reporter Training (You will receive an email with an assigned training with a due date) </a:t>
            </a:r>
            <a:endParaRPr sz="4358">
              <a:solidFill>
                <a:srgbClr val="000000"/>
              </a:solidFill>
              <a:latin typeface="Bodoni"/>
              <a:ea typeface="Bodoni"/>
              <a:cs typeface="Bodoni"/>
              <a:sym typeface="Bodoni"/>
            </a:endParaRPr>
          </a:p>
          <a:p>
            <a:pPr indent="-380812" lvl="0" marL="457200" rtl="0" algn="ctr">
              <a:lnSpc>
                <a:spcPct val="80000"/>
              </a:lnSpc>
              <a:spcBef>
                <a:spcPts val="100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Babe Ruth League Background Check (Code provided to you for payment) </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Babe Ruth required APS Training (Instructions will be emailed )</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t/>
            </a:r>
            <a:endParaRPr sz="4358">
              <a:solidFill>
                <a:srgbClr val="000000"/>
              </a:solidFill>
              <a:latin typeface="Bodoni"/>
              <a:ea typeface="Bodoni"/>
              <a:cs typeface="Bodoni"/>
              <a:sym typeface="Bodoni"/>
            </a:endParaRPr>
          </a:p>
          <a:p>
            <a:pPr indent="-380812" lvl="0" marL="457200" rtl="0" algn="ctr">
              <a:lnSpc>
                <a:spcPct val="80000"/>
              </a:lnSpc>
              <a:spcBef>
                <a:spcPts val="0"/>
              </a:spcBef>
              <a:spcAft>
                <a:spcPts val="0"/>
              </a:spcAft>
              <a:buClr>
                <a:srgbClr val="000000"/>
              </a:buClr>
              <a:buSzPct val="100000"/>
              <a:buFont typeface="Bodoni"/>
              <a:buChar char="-"/>
            </a:pPr>
            <a:r>
              <a:rPr lang="en-US" sz="4358">
                <a:solidFill>
                  <a:srgbClr val="000000"/>
                </a:solidFill>
                <a:latin typeface="Bodoni"/>
                <a:ea typeface="Bodoni"/>
                <a:cs typeface="Bodoni"/>
                <a:sym typeface="Bodoni"/>
              </a:rPr>
              <a:t>Coaching Certificate (Coaching the Babe Ruth Way) Fee to be paid by you</a:t>
            </a:r>
            <a:endParaRPr sz="4358">
              <a:solidFill>
                <a:srgbClr val="000000"/>
              </a:solidFill>
              <a:latin typeface="Bodoni"/>
              <a:ea typeface="Bodoni"/>
              <a:cs typeface="Bodoni"/>
              <a:sym typeface="Bodoni"/>
            </a:endParaRPr>
          </a:p>
          <a:p>
            <a:pPr indent="0" lvl="0" marL="457200" rtl="0" algn="ctr">
              <a:lnSpc>
                <a:spcPct val="80000"/>
              </a:lnSpc>
              <a:spcBef>
                <a:spcPts val="1000"/>
              </a:spcBef>
              <a:spcAft>
                <a:spcPts val="0"/>
              </a:spcAft>
              <a:buNone/>
            </a:pPr>
            <a:r>
              <a:t/>
            </a:r>
            <a:endParaRPr sz="4358">
              <a:solidFill>
                <a:srgbClr val="000000"/>
              </a:solidFill>
              <a:latin typeface="Bodoni"/>
              <a:ea typeface="Bodoni"/>
              <a:cs typeface="Bodoni"/>
              <a:sym typeface="Bodoni"/>
            </a:endParaRPr>
          </a:p>
          <a:p>
            <a:pPr indent="0" lvl="0" marL="457200" rtl="0" algn="ctr">
              <a:lnSpc>
                <a:spcPct val="80000"/>
              </a:lnSpc>
              <a:spcBef>
                <a:spcPts val="1000"/>
              </a:spcBef>
              <a:spcAft>
                <a:spcPts val="0"/>
              </a:spcAft>
              <a:buNone/>
            </a:pPr>
            <a:r>
              <a:rPr lang="en-US" sz="4358">
                <a:solidFill>
                  <a:srgbClr val="000000"/>
                </a:solidFill>
                <a:latin typeface="Bodoni"/>
                <a:ea typeface="Bodoni"/>
                <a:cs typeface="Bodoni"/>
                <a:sym typeface="Bodoni"/>
              </a:rPr>
              <a:t>PLEASE LOGIN TO YOUR SPORTSENGINE ACCOUNT FROM LAST YEAR AND CHECK THE CURRENT </a:t>
            </a:r>
            <a:endParaRPr sz="4358">
              <a:solidFill>
                <a:srgbClr val="000000"/>
              </a:solidFill>
              <a:latin typeface="Bodoni"/>
              <a:ea typeface="Bodoni"/>
              <a:cs typeface="Bodoni"/>
              <a:sym typeface="Bodoni"/>
            </a:endParaRPr>
          </a:p>
          <a:p>
            <a:pPr indent="0" lvl="0" marL="457200" rtl="0" algn="ctr">
              <a:lnSpc>
                <a:spcPct val="80000"/>
              </a:lnSpc>
              <a:spcBef>
                <a:spcPts val="1000"/>
              </a:spcBef>
              <a:spcAft>
                <a:spcPts val="0"/>
              </a:spcAft>
              <a:buNone/>
            </a:pPr>
            <a:r>
              <a:rPr lang="en-US" sz="4358">
                <a:solidFill>
                  <a:srgbClr val="000000"/>
                </a:solidFill>
                <a:latin typeface="Bodoni"/>
                <a:ea typeface="Bodoni"/>
                <a:cs typeface="Bodoni"/>
                <a:sym typeface="Bodoni"/>
              </a:rPr>
              <a:t>STATUS OF ALL BABE RUTH ITEMS - CHECK SPREADSHEET</a:t>
            </a:r>
            <a:endParaRPr/>
          </a:p>
        </p:txBody>
      </p:sp>
      <p:pic>
        <p:nvPicPr>
          <p:cNvPr descr="Background Checks | Jefferson County Sheriffs Office" id="135" name="Google Shape;135;p7"/>
          <p:cNvPicPr preferRelativeResize="0"/>
          <p:nvPr/>
        </p:nvPicPr>
        <p:blipFill rotWithShape="1">
          <a:blip r:embed="rId3">
            <a:alphaModFix/>
          </a:blip>
          <a:srcRect b="0" l="0" r="0" t="0"/>
          <a:stretch/>
        </p:blipFill>
        <p:spPr>
          <a:xfrm>
            <a:off x="335474" y="1110803"/>
            <a:ext cx="1585124" cy="15851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Practice – Do’s and Don’ts</a:t>
            </a:r>
            <a:endParaRPr/>
          </a:p>
        </p:txBody>
      </p:sp>
      <p:sp>
        <p:nvSpPr>
          <p:cNvPr id="141" name="Google Shape;141;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Do’s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Use your assigned practice field at the times assigned to you</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Make sure you are off the field and have prepared it for the next team by the time the next practice is scheduled to start</a:t>
            </a:r>
            <a:endParaRPr/>
          </a:p>
          <a:p>
            <a:pPr indent="-330200" lvl="1" marL="685800" rtl="0" algn="l">
              <a:lnSpc>
                <a:spcPct val="90000"/>
              </a:lnSpc>
              <a:spcBef>
                <a:spcPts val="500"/>
              </a:spcBef>
              <a:spcAft>
                <a:spcPts val="0"/>
              </a:spcAft>
              <a:buSzPts val="3400"/>
              <a:buChar char="•"/>
            </a:pPr>
            <a:r>
              <a:rPr lang="en-US" sz="3400">
                <a:latin typeface="Bodoni"/>
                <a:ea typeface="Bodoni"/>
                <a:cs typeface="Bodoni"/>
                <a:sym typeface="Bodoni"/>
              </a:rPr>
              <a:t>Use stations to keep players busy</a:t>
            </a:r>
            <a:endParaRPr sz="3400">
              <a:latin typeface="Bodoni"/>
              <a:ea typeface="Bodoni"/>
              <a:cs typeface="Bodoni"/>
              <a:sym typeface="Bodon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Practice – Do’s and Don’ts</a:t>
            </a:r>
            <a:endParaRPr/>
          </a:p>
        </p:txBody>
      </p:sp>
      <p:sp>
        <p:nvSpPr>
          <p:cNvPr id="147" name="Google Shape;147;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Don’ts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Use fields that are not assigned to LYB such as BSP</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Don’t practice on fields when LYB or CSD has closed the fields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Don’t use fields if you can tell that they are too wet for play. / Notify your DM</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Don’t cancel games unless the League has cancelled them. </a:t>
            </a:r>
            <a:endParaRPr/>
          </a:p>
          <a:p>
            <a:pPr indent="0" lvl="1" marL="274320" rtl="0" algn="l">
              <a:lnSpc>
                <a:spcPct val="90000"/>
              </a:lnSpc>
              <a:spcBef>
                <a:spcPts val="500"/>
              </a:spcBef>
              <a:spcAft>
                <a:spcPts val="0"/>
              </a:spcAft>
              <a:buClr>
                <a:schemeClr val="dk1"/>
              </a:buClr>
              <a:buSzPts val="3400"/>
              <a:buNone/>
            </a:pPr>
            <a:r>
              <a:t/>
            </a:r>
            <a:endParaRPr sz="3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lang="en-US">
                <a:latin typeface="Bodoni"/>
                <a:ea typeface="Bodoni"/>
                <a:cs typeface="Bodoni"/>
                <a:sym typeface="Bodoni"/>
              </a:rPr>
              <a:t>REMINDER ABOUT RULES </a:t>
            </a:r>
            <a:endParaRPr/>
          </a:p>
        </p:txBody>
      </p:sp>
      <p:sp>
        <p:nvSpPr>
          <p:cNvPr id="153" name="Google Shape;153;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200"/>
              <a:buChar char="•"/>
            </a:pPr>
            <a:r>
              <a:rPr lang="en-US" sz="3200">
                <a:latin typeface="Bodoni"/>
                <a:ea typeface="Bodoni"/>
                <a:cs typeface="Bodoni"/>
                <a:sym typeface="Bodoni"/>
              </a:rPr>
              <a:t>Parent Conduct – It is the responsibility of coaches to control their parents.  Not the umpires.  Coaches will be ejected if parents behavior is unbecoming</a:t>
            </a:r>
            <a:r>
              <a:rPr lang="en-US" sz="3600">
                <a:latin typeface="Bodoni"/>
                <a:ea typeface="Bodoni"/>
                <a:cs typeface="Bodoni"/>
                <a:sym typeface="Bodoni"/>
              </a:rPr>
              <a:t>.</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Make sure you read the rules for your division and you agree on game plan before game with the other coach. </a:t>
            </a:r>
            <a:endParaRPr/>
          </a:p>
          <a:p>
            <a:pPr indent="-228600" lvl="1" marL="685800" rtl="0" algn="l">
              <a:lnSpc>
                <a:spcPct val="90000"/>
              </a:lnSpc>
              <a:spcBef>
                <a:spcPts val="500"/>
              </a:spcBef>
              <a:spcAft>
                <a:spcPts val="0"/>
              </a:spcAft>
              <a:buClr>
                <a:schemeClr val="dk1"/>
              </a:buClr>
              <a:buSzPts val="3200"/>
              <a:buChar char="•"/>
            </a:pPr>
            <a:r>
              <a:rPr lang="en-US" sz="3200">
                <a:latin typeface="Bodoni"/>
                <a:ea typeface="Bodoni"/>
                <a:cs typeface="Bodoni"/>
                <a:sym typeface="Bodoni"/>
              </a:rPr>
              <a:t>Score is not kept</a:t>
            </a:r>
            <a:endParaRPr/>
          </a:p>
          <a:p>
            <a:pPr indent="-228600" lvl="1" marL="685800" rtl="0" algn="l">
              <a:lnSpc>
                <a:spcPct val="90000"/>
              </a:lnSpc>
              <a:spcBef>
                <a:spcPts val="500"/>
              </a:spcBef>
              <a:spcAft>
                <a:spcPts val="0"/>
              </a:spcAft>
              <a:buClr>
                <a:schemeClr val="dk1"/>
              </a:buClr>
              <a:buSzPts val="3200"/>
              <a:buChar char="•"/>
            </a:pPr>
            <a:r>
              <a:rPr lang="en-US" sz="3200">
                <a:latin typeface="Bodoni"/>
                <a:ea typeface="Bodoni"/>
                <a:cs typeface="Bodoni"/>
                <a:sym typeface="Bodoni"/>
              </a:rPr>
              <a:t>All teams receive a trophy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1"/>
          <p:cNvSpPr txBox="1"/>
          <p:nvPr>
            <p:ph type="title"/>
          </p:nvPr>
        </p:nvSpPr>
        <p:spPr>
          <a:xfrm>
            <a:off x="575554" y="257104"/>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Bodoni"/>
              <a:buNone/>
            </a:pPr>
            <a:r>
              <a:rPr lang="en-US">
                <a:latin typeface="Bodoni"/>
                <a:ea typeface="Bodoni"/>
                <a:cs typeface="Bodoni"/>
                <a:sym typeface="Bodoni"/>
              </a:rPr>
              <a:t>ROOKIE RULES</a:t>
            </a:r>
            <a:endParaRPr/>
          </a:p>
        </p:txBody>
      </p:sp>
      <p:sp>
        <p:nvSpPr>
          <p:cNvPr id="159" name="Google Shape;159;p11"/>
          <p:cNvSpPr txBox="1"/>
          <p:nvPr>
            <p:ph idx="1" type="body"/>
          </p:nvPr>
        </p:nvSpPr>
        <p:spPr>
          <a:xfrm>
            <a:off x="385823" y="1690688"/>
            <a:ext cx="9300519" cy="6087762"/>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latin typeface="Bodoni"/>
                <a:ea typeface="Bodoni"/>
                <a:cs typeface="Bodoni"/>
                <a:sym typeface="Bodoni"/>
              </a:rPr>
              <a:t>16.13.3 Rookie Division: A coach will pitch to his own team the entire season. Batters will receive a maximum of 5 pitches, and 3 attempts with a tee per at bat. At the end of the fifth pitch, if a player has not batted the ball into fair play he/she will have 3 opportunities to put the ball into play hitting off the tee. Additionally, while a coach is pitching a defensive player will be placed at the pitcher position to field. There are no walks or hit batsmen. </a:t>
            </a:r>
            <a:endParaRPr/>
          </a:p>
        </p:txBody>
      </p:sp>
      <p:pic>
        <p:nvPicPr>
          <p:cNvPr descr="Cartoon Focused White Boy Batting a Tee Ball #55759 by Ron Leishman" id="160" name="Google Shape;160;p11"/>
          <p:cNvPicPr preferRelativeResize="0"/>
          <p:nvPr/>
        </p:nvPicPr>
        <p:blipFill rotWithShape="1">
          <a:blip r:embed="rId3">
            <a:alphaModFix/>
          </a:blip>
          <a:srcRect b="0" l="0" r="0" t="0"/>
          <a:stretch/>
        </p:blipFill>
        <p:spPr>
          <a:xfrm>
            <a:off x="9486596" y="3949430"/>
            <a:ext cx="2319581" cy="2395436"/>
          </a:xfrm>
          <a:prstGeom prst="rect">
            <a:avLst/>
          </a:prstGeom>
          <a:noFill/>
          <a:ln>
            <a:noFill/>
          </a:ln>
        </p:spPr>
      </p:pic>
      <p:sp>
        <p:nvSpPr>
          <p:cNvPr id="161" name="Google Shape;161;p11"/>
          <p:cNvSpPr/>
          <p:nvPr/>
        </p:nvSpPr>
        <p:spPr>
          <a:xfrm>
            <a:off x="9686342" y="6273671"/>
            <a:ext cx="2108097" cy="220406"/>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type="title"/>
          </p:nvPr>
        </p:nvSpPr>
        <p:spPr>
          <a:xfrm>
            <a:off x="838200" y="-7971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Bodoni"/>
              <a:buNone/>
            </a:pPr>
            <a:r>
              <a:rPr lang="en-US">
                <a:latin typeface="Bodoni"/>
                <a:ea typeface="Bodoni"/>
                <a:cs typeface="Bodoni"/>
                <a:sym typeface="Bodoni"/>
              </a:rPr>
              <a:t>SINGLE A RULES</a:t>
            </a:r>
            <a:endParaRPr/>
          </a:p>
        </p:txBody>
      </p:sp>
      <p:sp>
        <p:nvSpPr>
          <p:cNvPr id="167" name="Google Shape;167;p12"/>
          <p:cNvSpPr txBox="1"/>
          <p:nvPr>
            <p:ph idx="1" type="body"/>
          </p:nvPr>
        </p:nvSpPr>
        <p:spPr>
          <a:xfrm>
            <a:off x="543697" y="1153297"/>
            <a:ext cx="10810103" cy="5023666"/>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US">
                <a:latin typeface="Bodoni"/>
                <a:ea typeface="Bodoni"/>
                <a:cs typeface="Bodoni"/>
                <a:sym typeface="Bodoni"/>
              </a:rPr>
              <a:t>16.13.2 A Division: A coach will pitch to his own team, the entire game, for the first six (6) scheduled games of the season. A batter will receive a maximum of seven (7) pitches per at bat. A batter is ruled out if he swings and misses at three pitched balls. A foul tip on the third strike that is caught by the catcher is a strike out. At the end of the seventh pitch, if a player has not batted the ball into fair play he/she will be ruled a strikeout. If the player hits a foul ball on the seventh pitch or any pitch after the seventh, the player will receive another pitch. Players will pitch for the first three innings of games 7 through 16. Coaches will pitch to their team the balance of the innings in these games using the same pitching rules for games 1-6. Players will be limited to pitching one (1) inning per game and two (2) innings per week. Players will be limited to two (2) innings per game and four (4) innings per week. When players are pitching, if a batter is hit by the pitch, the batter has the choice of going to first base or remaining at bat with the pitch being called a ball. If a batter is thrown four balls by the opposing team’s pitcher, the batter will receive 3 hittable pitches from their coach in an attempt to put the ball in play. At the end of the third hittable pitch, if a player has not batted the ball into fair play he/she will be ruled a strikeout. If the player hits a foul ball on the third pitch or any pitch after the third, the player will receive another pitch. </a:t>
            </a:r>
            <a:endParaRPr/>
          </a:p>
          <a:p>
            <a:pPr indent="-90804"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1" name="Shape 171"/>
        <p:cNvGrpSpPr/>
        <p:nvPr/>
      </p:nvGrpSpPr>
      <p:grpSpPr>
        <a:xfrm>
          <a:off x="0" y="0"/>
          <a:ext cx="0" cy="0"/>
          <a:chOff x="0" y="0"/>
          <a:chExt cx="0" cy="0"/>
        </a:xfrm>
      </p:grpSpPr>
      <p:sp>
        <p:nvSpPr>
          <p:cNvPr id="172" name="Google Shape;172;p1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3" name="Google Shape;173;p13"/>
          <p:cNvSpPr txBox="1"/>
          <p:nvPr>
            <p:ph type="title"/>
          </p:nvPr>
        </p:nvSpPr>
        <p:spPr>
          <a:xfrm>
            <a:off x="2106215" y="-339357"/>
            <a:ext cx="5251316" cy="18073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Division Managers</a:t>
            </a:r>
            <a:endParaRPr/>
          </a:p>
        </p:txBody>
      </p:sp>
      <p:pic>
        <p:nvPicPr>
          <p:cNvPr descr="Baseball Player Stock Illustration - Download Image Now - Baseball - Sport,  Baseball - Ball, Cartoon - iStock" id="174" name="Google Shape;174;p13"/>
          <p:cNvPicPr preferRelativeResize="0"/>
          <p:nvPr/>
        </p:nvPicPr>
        <p:blipFill rotWithShape="1">
          <a:blip r:embed="rId3">
            <a:alphaModFix/>
          </a:blip>
          <a:srcRect b="2" l="3210" r="11799" t="0"/>
          <a:stretch/>
        </p:blipFill>
        <p:spPr>
          <a:xfrm>
            <a:off x="7207431" y="564296"/>
            <a:ext cx="4981521" cy="5729407"/>
          </a:xfrm>
          <a:custGeom>
            <a:rect b="b" l="l" r="r" t="t"/>
            <a:pathLst>
              <a:path extrusionOk="0" h="6858000" w="5962785">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
        <p:nvSpPr>
          <p:cNvPr id="175" name="Google Shape;175;p13"/>
          <p:cNvSpPr txBox="1"/>
          <p:nvPr/>
        </p:nvSpPr>
        <p:spPr>
          <a:xfrm>
            <a:off x="136995" y="1342768"/>
            <a:ext cx="7891800" cy="6291300"/>
          </a:xfrm>
          <a:prstGeom prst="rect">
            <a:avLst/>
          </a:prstGeom>
          <a:noFill/>
          <a:ln>
            <a:noFill/>
          </a:ln>
        </p:spPr>
        <p:txBody>
          <a:bodyPr anchorCtr="0" anchor="t" bIns="45700" lIns="91425" spcFirstLastPara="1" rIns="91425" wrap="square" tIns="45700">
            <a:noAutofit/>
          </a:bodyPr>
          <a:lstStyle/>
          <a:p>
            <a:pPr indent="-247650" lvl="0" marL="228600" rtl="0" algn="l">
              <a:lnSpc>
                <a:spcPct val="90000"/>
              </a:lnSpc>
              <a:spcBef>
                <a:spcPts val="0"/>
              </a:spcBef>
              <a:spcAft>
                <a:spcPts val="0"/>
              </a:spcAft>
              <a:buClr>
                <a:srgbClr val="000000"/>
              </a:buClr>
              <a:buSzPts val="2300"/>
              <a:buChar char="•"/>
            </a:pPr>
            <a:r>
              <a:rPr lang="en-US" sz="2300">
                <a:solidFill>
                  <a:srgbClr val="000000"/>
                </a:solidFill>
                <a:latin typeface="Bodoni"/>
                <a:ea typeface="Bodoni"/>
                <a:cs typeface="Bodoni"/>
                <a:sym typeface="Bodoni"/>
              </a:rPr>
              <a:t>Roles of Division Managers</a:t>
            </a:r>
            <a:endParaRPr sz="3100">
              <a:solidFill>
                <a:srgbClr val="000000"/>
              </a:solidFill>
              <a:latin typeface="Calibri"/>
              <a:ea typeface="Calibri"/>
              <a:cs typeface="Calibri"/>
              <a:sym typeface="Calibri"/>
            </a:endParaRPr>
          </a:p>
          <a:p>
            <a:pPr indent="-247650" lvl="1" marL="6858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Liaison between Coaches and Board</a:t>
            </a:r>
            <a:endParaRPr sz="2700">
              <a:solidFill>
                <a:srgbClr val="000000"/>
              </a:solidFill>
              <a:latin typeface="Calibri"/>
              <a:ea typeface="Calibri"/>
              <a:cs typeface="Calibri"/>
              <a:sym typeface="Calibri"/>
            </a:endParaRPr>
          </a:p>
          <a:p>
            <a:pPr indent="-374650" lvl="2" marL="13716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ERIC STURGES Rookie / Minors</a:t>
            </a:r>
            <a:endParaRPr sz="2300">
              <a:solidFill>
                <a:srgbClr val="000000"/>
              </a:solidFill>
              <a:latin typeface="Calibri"/>
              <a:ea typeface="Calibri"/>
              <a:cs typeface="Calibri"/>
              <a:sym typeface="Calibri"/>
            </a:endParaRPr>
          </a:p>
          <a:p>
            <a:pPr indent="-247650" lvl="3" marL="1600200" rtl="0" algn="l">
              <a:lnSpc>
                <a:spcPct val="90000"/>
              </a:lnSpc>
              <a:spcBef>
                <a:spcPts val="500"/>
              </a:spcBef>
              <a:spcAft>
                <a:spcPts val="0"/>
              </a:spcAft>
              <a:buClr>
                <a:srgbClr val="000000"/>
              </a:buClr>
              <a:buSzPts val="2300"/>
              <a:buChar char="•"/>
            </a:pPr>
            <a:r>
              <a:rPr lang="en-US" sz="2300" u="sng">
                <a:solidFill>
                  <a:srgbClr val="0563C1"/>
                </a:solidFill>
                <a:latin typeface="Bodoni"/>
                <a:ea typeface="Bodoni"/>
                <a:cs typeface="Bodoni"/>
                <a:sym typeface="Bodoni"/>
                <a:hlinkClick r:id="rId4">
                  <a:extLst>
                    <a:ext uri="{A12FA001-AC4F-418D-AE19-62706E023703}">
                      <ahyp:hlinkClr val="tx"/>
                    </a:ext>
                  </a:extLst>
                </a:hlinkClick>
              </a:rPr>
              <a:t>Rookies@lagunayouthbaseball.org</a:t>
            </a:r>
            <a:endParaRPr sz="2300">
              <a:solidFill>
                <a:srgbClr val="000000"/>
              </a:solidFill>
              <a:latin typeface="Bodoni"/>
              <a:ea typeface="Bodoni"/>
              <a:cs typeface="Bodoni"/>
              <a:sym typeface="Bodoni"/>
            </a:endParaRPr>
          </a:p>
          <a:p>
            <a:pPr indent="-247650" lvl="3" marL="1600200" rtl="0" algn="l">
              <a:lnSpc>
                <a:spcPct val="90000"/>
              </a:lnSpc>
              <a:spcBef>
                <a:spcPts val="500"/>
              </a:spcBef>
              <a:spcAft>
                <a:spcPts val="0"/>
              </a:spcAft>
              <a:buClr>
                <a:srgbClr val="000000"/>
              </a:buClr>
              <a:buSzPts val="2300"/>
              <a:buChar char="•"/>
            </a:pPr>
            <a:r>
              <a:rPr lang="en-US" sz="2300" u="sng">
                <a:solidFill>
                  <a:srgbClr val="3C78D8"/>
                </a:solidFill>
                <a:latin typeface="Bodoni"/>
                <a:ea typeface="Bodoni"/>
                <a:cs typeface="Bodoni"/>
                <a:sym typeface="Bodoni"/>
              </a:rPr>
              <a:t>Minors</a:t>
            </a:r>
            <a:r>
              <a:rPr lang="en-US" sz="2300" u="sng">
                <a:solidFill>
                  <a:srgbClr val="0563C1"/>
                </a:solidFill>
                <a:latin typeface="Bodoni"/>
                <a:ea typeface="Bodoni"/>
                <a:cs typeface="Bodoni"/>
                <a:sym typeface="Bodoni"/>
                <a:hlinkClick r:id="rId5">
                  <a:extLst>
                    <a:ext uri="{A12FA001-AC4F-418D-AE19-62706E023703}">
                      <ahyp:hlinkClr val="tx"/>
                    </a:ext>
                  </a:extLst>
                </a:hlinkClick>
              </a:rPr>
              <a:t>@lagunayouthbaseball.org</a:t>
            </a:r>
            <a:endParaRPr sz="2300">
              <a:solidFill>
                <a:srgbClr val="000000"/>
              </a:solidFill>
              <a:latin typeface="Bodoni"/>
              <a:ea typeface="Bodoni"/>
              <a:cs typeface="Bodoni"/>
              <a:sym typeface="Bodoni"/>
            </a:endParaRPr>
          </a:p>
          <a:p>
            <a:pPr indent="-247650" lvl="4" marL="20574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A chat will be created for your division</a:t>
            </a:r>
            <a:endParaRPr sz="2100">
              <a:solidFill>
                <a:srgbClr val="000000"/>
              </a:solidFill>
              <a:latin typeface="Calibri"/>
              <a:ea typeface="Calibri"/>
              <a:cs typeface="Calibri"/>
              <a:sym typeface="Calibri"/>
            </a:endParaRPr>
          </a:p>
          <a:p>
            <a:pPr indent="-247650" lvl="2" marL="11430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TODD LYON – AA / Majors</a:t>
            </a:r>
            <a:endParaRPr sz="2300">
              <a:solidFill>
                <a:srgbClr val="000000"/>
              </a:solidFill>
              <a:latin typeface="Calibri"/>
              <a:ea typeface="Calibri"/>
              <a:cs typeface="Calibri"/>
              <a:sym typeface="Calibri"/>
            </a:endParaRPr>
          </a:p>
          <a:p>
            <a:pPr indent="-247650" lvl="3" marL="1600200" rtl="0" algn="l">
              <a:lnSpc>
                <a:spcPct val="90000"/>
              </a:lnSpc>
              <a:spcBef>
                <a:spcPts val="500"/>
              </a:spcBef>
              <a:spcAft>
                <a:spcPts val="0"/>
              </a:spcAft>
              <a:buClr>
                <a:srgbClr val="000000"/>
              </a:buClr>
              <a:buSzPts val="2300"/>
              <a:buChar char="•"/>
            </a:pPr>
            <a:r>
              <a:rPr lang="en-US" sz="2300" u="sng">
                <a:solidFill>
                  <a:srgbClr val="0563C1"/>
                </a:solidFill>
                <a:latin typeface="Bodoni"/>
                <a:ea typeface="Bodoni"/>
                <a:cs typeface="Bodoni"/>
                <a:sym typeface="Bodoni"/>
                <a:hlinkClick r:id="rId6">
                  <a:extLst>
                    <a:ext uri="{A12FA001-AC4F-418D-AE19-62706E023703}">
                      <ahyp:hlinkClr val="tx"/>
                    </a:ext>
                  </a:extLst>
                </a:hlinkClick>
              </a:rPr>
              <a:t>AA@lagunayouthbaseball.org</a:t>
            </a:r>
            <a:endParaRPr sz="2300">
              <a:solidFill>
                <a:srgbClr val="000000"/>
              </a:solidFill>
              <a:latin typeface="Bodoni"/>
              <a:ea typeface="Bodoni"/>
              <a:cs typeface="Bodoni"/>
              <a:sym typeface="Bodoni"/>
            </a:endParaRPr>
          </a:p>
          <a:p>
            <a:pPr indent="-247650" lvl="3" marL="1600200" rtl="0" algn="l">
              <a:lnSpc>
                <a:spcPct val="90000"/>
              </a:lnSpc>
              <a:spcBef>
                <a:spcPts val="500"/>
              </a:spcBef>
              <a:spcAft>
                <a:spcPts val="0"/>
              </a:spcAft>
              <a:buClr>
                <a:srgbClr val="000000"/>
              </a:buClr>
              <a:buSzPts val="2300"/>
              <a:buChar char="•"/>
            </a:pPr>
            <a:r>
              <a:rPr lang="en-US" sz="2300" u="sng">
                <a:solidFill>
                  <a:srgbClr val="3C78D8"/>
                </a:solidFill>
                <a:latin typeface="Bodoni"/>
                <a:ea typeface="Bodoni"/>
                <a:cs typeface="Bodoni"/>
                <a:sym typeface="Bodoni"/>
              </a:rPr>
              <a:t>Majors</a:t>
            </a:r>
            <a:r>
              <a:rPr lang="en-US" sz="2300" u="sng">
                <a:solidFill>
                  <a:srgbClr val="0563C1"/>
                </a:solidFill>
                <a:latin typeface="Bodoni"/>
                <a:ea typeface="Bodoni"/>
                <a:cs typeface="Bodoni"/>
                <a:sym typeface="Bodoni"/>
                <a:hlinkClick r:id="rId7">
                  <a:extLst>
                    <a:ext uri="{A12FA001-AC4F-418D-AE19-62706E023703}">
                      <ahyp:hlinkClr val="tx"/>
                    </a:ext>
                  </a:extLst>
                </a:hlinkClick>
              </a:rPr>
              <a:t>@lagunayouthbaseball.org</a:t>
            </a:r>
            <a:endParaRPr sz="2300">
              <a:solidFill>
                <a:srgbClr val="000000"/>
              </a:solidFill>
              <a:latin typeface="Bodoni"/>
              <a:ea typeface="Bodoni"/>
              <a:cs typeface="Bodoni"/>
              <a:sym typeface="Bodoni"/>
            </a:endParaRPr>
          </a:p>
          <a:p>
            <a:pPr indent="-247650" lvl="4" marL="20574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A chat will be created for your division</a:t>
            </a:r>
            <a:endParaRPr sz="2100">
              <a:solidFill>
                <a:srgbClr val="000000"/>
              </a:solidFill>
              <a:latin typeface="Calibri"/>
              <a:ea typeface="Calibri"/>
              <a:cs typeface="Calibri"/>
              <a:sym typeface="Calibri"/>
            </a:endParaRPr>
          </a:p>
          <a:p>
            <a:pPr indent="-247650" lvl="2" marL="11430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RICHARD KING – AAA / Single A</a:t>
            </a:r>
            <a:endParaRPr sz="2300">
              <a:solidFill>
                <a:srgbClr val="000000"/>
              </a:solidFill>
              <a:latin typeface="Calibri"/>
              <a:ea typeface="Calibri"/>
              <a:cs typeface="Calibri"/>
              <a:sym typeface="Calibri"/>
            </a:endParaRPr>
          </a:p>
          <a:p>
            <a:pPr indent="-247650" lvl="3" marL="1600200" rtl="0" algn="l">
              <a:lnSpc>
                <a:spcPct val="90000"/>
              </a:lnSpc>
              <a:spcBef>
                <a:spcPts val="500"/>
              </a:spcBef>
              <a:spcAft>
                <a:spcPts val="0"/>
              </a:spcAft>
              <a:buClr>
                <a:srgbClr val="000000"/>
              </a:buClr>
              <a:buSzPts val="2300"/>
              <a:buChar char="•"/>
            </a:pPr>
            <a:r>
              <a:rPr lang="en-US" sz="2300" u="sng">
                <a:solidFill>
                  <a:srgbClr val="0563C1"/>
                </a:solidFill>
                <a:latin typeface="Bodoni"/>
                <a:ea typeface="Bodoni"/>
                <a:cs typeface="Bodoni"/>
                <a:sym typeface="Bodoni"/>
                <a:hlinkClick r:id="rId8">
                  <a:extLst>
                    <a:ext uri="{A12FA001-AC4F-418D-AE19-62706E023703}">
                      <ahyp:hlinkClr val="tx"/>
                    </a:ext>
                  </a:extLst>
                </a:hlinkClick>
              </a:rPr>
              <a:t>AAA@lagunayouthbaseball.org</a:t>
            </a:r>
            <a:endParaRPr sz="2300">
              <a:solidFill>
                <a:srgbClr val="000000"/>
              </a:solidFill>
              <a:latin typeface="Bodoni"/>
              <a:ea typeface="Bodoni"/>
              <a:cs typeface="Bodoni"/>
              <a:sym typeface="Bodoni"/>
            </a:endParaRPr>
          </a:p>
          <a:p>
            <a:pPr indent="-247650" lvl="3" marL="1600200" rtl="0" algn="l">
              <a:lnSpc>
                <a:spcPct val="90000"/>
              </a:lnSpc>
              <a:spcBef>
                <a:spcPts val="500"/>
              </a:spcBef>
              <a:spcAft>
                <a:spcPts val="0"/>
              </a:spcAft>
              <a:buClr>
                <a:srgbClr val="000000"/>
              </a:buClr>
              <a:buSzPts val="2300"/>
              <a:buChar char="•"/>
            </a:pPr>
            <a:r>
              <a:rPr lang="en-US" sz="2300" u="sng">
                <a:solidFill>
                  <a:srgbClr val="0563C1"/>
                </a:solidFill>
                <a:latin typeface="Bodoni"/>
                <a:ea typeface="Bodoni"/>
                <a:cs typeface="Bodoni"/>
                <a:sym typeface="Bodoni"/>
                <a:hlinkClick r:id="rId9">
                  <a:extLst>
                    <a:ext uri="{A12FA001-AC4F-418D-AE19-62706E023703}">
                      <ahyp:hlinkClr val="tx"/>
                    </a:ext>
                  </a:extLst>
                </a:hlinkClick>
              </a:rPr>
              <a:t>SingleA@lagunayouthbaseball.org</a:t>
            </a:r>
            <a:endParaRPr sz="2300">
              <a:solidFill>
                <a:srgbClr val="000000"/>
              </a:solidFill>
              <a:latin typeface="Bodoni"/>
              <a:ea typeface="Bodoni"/>
              <a:cs typeface="Bodoni"/>
              <a:sym typeface="Bodoni"/>
            </a:endParaRPr>
          </a:p>
          <a:p>
            <a:pPr indent="-247650" lvl="4" marL="2057400" rtl="0" algn="l">
              <a:lnSpc>
                <a:spcPct val="90000"/>
              </a:lnSpc>
              <a:spcBef>
                <a:spcPts val="500"/>
              </a:spcBef>
              <a:spcAft>
                <a:spcPts val="0"/>
              </a:spcAft>
              <a:buClr>
                <a:srgbClr val="000000"/>
              </a:buClr>
              <a:buSzPts val="2300"/>
              <a:buChar char="•"/>
            </a:pPr>
            <a:r>
              <a:rPr lang="en-US" sz="2300">
                <a:solidFill>
                  <a:srgbClr val="000000"/>
                </a:solidFill>
                <a:latin typeface="Bodoni"/>
                <a:ea typeface="Bodoni"/>
                <a:cs typeface="Bodoni"/>
                <a:sym typeface="Bodoni"/>
              </a:rPr>
              <a:t>A chat will be created for your division</a:t>
            </a:r>
            <a:endParaRPr sz="21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4"/>
          <p:cNvSpPr txBox="1"/>
          <p:nvPr>
            <p:ph type="title"/>
          </p:nvPr>
        </p:nvSpPr>
        <p:spPr>
          <a:xfrm>
            <a:off x="3136340" y="-205071"/>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b="1" lang="en-US" sz="4000">
                <a:latin typeface="Bodoni"/>
                <a:ea typeface="Bodoni"/>
                <a:cs typeface="Bodoni"/>
                <a:sym typeface="Bodoni"/>
              </a:rPr>
              <a:t>Scorekeeper’s Clinic </a:t>
            </a:r>
            <a:endParaRPr/>
          </a:p>
        </p:txBody>
      </p:sp>
      <p:sp>
        <p:nvSpPr>
          <p:cNvPr id="181" name="Google Shape;181;p14"/>
          <p:cNvSpPr txBox="1"/>
          <p:nvPr>
            <p:ph idx="1" type="body"/>
          </p:nvPr>
        </p:nvSpPr>
        <p:spPr>
          <a:xfrm>
            <a:off x="197808" y="772470"/>
            <a:ext cx="10905224" cy="466678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lang="en-US" sz="3200">
                <a:latin typeface="Bodoni"/>
                <a:ea typeface="Bodoni"/>
                <a:cs typeface="Bodoni"/>
                <a:sym typeface="Bodoni"/>
              </a:rPr>
              <a:t> </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Clinic will be held February 19th </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If you or someone you know would like to start learning they are free to come to the clinic.</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Training is basic scorekeeping, most important is </a:t>
            </a:r>
            <a:endParaRPr/>
          </a:p>
          <a:p>
            <a:pPr indent="0" lvl="0" marL="0" rtl="0" algn="l">
              <a:lnSpc>
                <a:spcPct val="90000"/>
              </a:lnSpc>
              <a:spcBef>
                <a:spcPts val="0"/>
              </a:spcBef>
              <a:spcAft>
                <a:spcPts val="0"/>
              </a:spcAft>
              <a:buClr>
                <a:schemeClr val="dk1"/>
              </a:buClr>
              <a:buSzPct val="100000"/>
              <a:buNone/>
            </a:pPr>
            <a:r>
              <a:rPr lang="en-US" sz="3200">
                <a:latin typeface="Bodoni"/>
                <a:ea typeface="Bodoni"/>
                <a:cs typeface="Bodoni"/>
                <a:sym typeface="Bodoni"/>
              </a:rPr>
              <a:t>  tracking individual playing time and pitch </a:t>
            </a:r>
            <a:endParaRPr/>
          </a:p>
          <a:p>
            <a:pPr indent="0" lvl="0" marL="0" rtl="0" algn="l">
              <a:lnSpc>
                <a:spcPct val="90000"/>
              </a:lnSpc>
              <a:spcBef>
                <a:spcPts val="0"/>
              </a:spcBef>
              <a:spcAft>
                <a:spcPts val="0"/>
              </a:spcAft>
              <a:buClr>
                <a:schemeClr val="dk1"/>
              </a:buClr>
              <a:buSzPct val="100000"/>
              <a:buNone/>
            </a:pPr>
            <a:r>
              <a:rPr lang="en-US" sz="3200">
                <a:latin typeface="Bodoni"/>
                <a:ea typeface="Bodoni"/>
                <a:cs typeface="Bodoni"/>
                <a:sym typeface="Bodoni"/>
              </a:rPr>
              <a:t>  counts. </a:t>
            </a:r>
            <a:endParaRPr/>
          </a:p>
          <a:p>
            <a:pPr indent="0" lvl="0" marL="0" rtl="0" algn="l">
              <a:lnSpc>
                <a:spcPct val="90000"/>
              </a:lnSpc>
              <a:spcBef>
                <a:spcPts val="0"/>
              </a:spcBef>
              <a:spcAft>
                <a:spcPts val="0"/>
              </a:spcAft>
              <a:buClr>
                <a:schemeClr val="dk1"/>
              </a:buClr>
              <a:buSzPct val="100000"/>
              <a:buNone/>
            </a:pPr>
            <a:br>
              <a:rPr lang="en-US" sz="3200">
                <a:latin typeface="Bodoni"/>
                <a:ea typeface="Bodoni"/>
                <a:cs typeface="Bodoni"/>
                <a:sym typeface="Bodoni"/>
              </a:rPr>
            </a:br>
            <a:endParaRPr sz="3600">
              <a:latin typeface="Bodoni"/>
              <a:ea typeface="Bodoni"/>
              <a:cs typeface="Bodoni"/>
              <a:sym typeface="Bodoni"/>
            </a:endParaRPr>
          </a:p>
          <a:p>
            <a:pPr indent="-17145" lvl="0" marL="228600" rtl="0" algn="l">
              <a:lnSpc>
                <a:spcPct val="90000"/>
              </a:lnSpc>
              <a:spcBef>
                <a:spcPts val="1000"/>
              </a:spcBef>
              <a:spcAft>
                <a:spcPts val="0"/>
              </a:spcAft>
              <a:buClr>
                <a:schemeClr val="dk1"/>
              </a:buClr>
              <a:buSzPct val="100000"/>
              <a:buNone/>
            </a:pPr>
            <a:r>
              <a:t/>
            </a:r>
            <a:endParaRPr sz="3600"/>
          </a:p>
        </p:txBody>
      </p:sp>
      <p:pic>
        <p:nvPicPr>
          <p:cNvPr id="182" name="Google Shape;182;p14"/>
          <p:cNvPicPr preferRelativeResize="0"/>
          <p:nvPr/>
        </p:nvPicPr>
        <p:blipFill rotWithShape="1">
          <a:blip r:embed="rId3">
            <a:alphaModFix/>
          </a:blip>
          <a:srcRect b="0" l="0" r="0" t="0"/>
          <a:stretch/>
        </p:blipFill>
        <p:spPr>
          <a:xfrm>
            <a:off x="8489373" y="4209649"/>
            <a:ext cx="3273665" cy="245921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descr="Premium Vector | Baseball sport equipment set" id="187" name="Google Shape;187;p15"/>
          <p:cNvPicPr preferRelativeResize="0"/>
          <p:nvPr/>
        </p:nvPicPr>
        <p:blipFill rotWithShape="1">
          <a:blip r:embed="rId3">
            <a:alphaModFix/>
          </a:blip>
          <a:srcRect b="0" l="0" r="0" t="0"/>
          <a:stretch/>
        </p:blipFill>
        <p:spPr>
          <a:xfrm>
            <a:off x="8416965" y="0"/>
            <a:ext cx="3387857" cy="3344562"/>
          </a:xfrm>
          <a:prstGeom prst="rect">
            <a:avLst/>
          </a:prstGeom>
          <a:noFill/>
          <a:ln>
            <a:noFill/>
          </a:ln>
        </p:spPr>
      </p:pic>
      <p:sp>
        <p:nvSpPr>
          <p:cNvPr id="188" name="Google Shape;188;p15"/>
          <p:cNvSpPr txBox="1"/>
          <p:nvPr>
            <p:ph type="title"/>
          </p:nvPr>
        </p:nvSpPr>
        <p:spPr>
          <a:xfrm>
            <a:off x="387178" y="70977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Bodoni"/>
              <a:buNone/>
            </a:pPr>
            <a:r>
              <a:rPr lang="en-US" sz="6000">
                <a:latin typeface="Bodoni"/>
                <a:ea typeface="Bodoni"/>
                <a:cs typeface="Bodoni"/>
                <a:sym typeface="Bodoni"/>
              </a:rPr>
              <a:t>Equipment Manager</a:t>
            </a:r>
            <a:endParaRPr/>
          </a:p>
        </p:txBody>
      </p:sp>
      <p:sp>
        <p:nvSpPr>
          <p:cNvPr id="189" name="Google Shape;189;p15"/>
          <p:cNvSpPr txBox="1"/>
          <p:nvPr>
            <p:ph idx="1" type="body"/>
          </p:nvPr>
        </p:nvSpPr>
        <p:spPr>
          <a:xfrm>
            <a:off x="0" y="2030923"/>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When/where to get equipment</a:t>
            </a:r>
            <a:endParaRPr sz="3400">
              <a:latin typeface="Bodoni"/>
              <a:ea typeface="Bodoni"/>
              <a:cs typeface="Bodoni"/>
              <a:sym typeface="Bodoni"/>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Unusual or additional equipment requests</a:t>
            </a:r>
            <a:endParaRPr/>
          </a:p>
          <a:p>
            <a:pPr indent="0" lvl="1" marL="457200" rtl="0" algn="l">
              <a:lnSpc>
                <a:spcPct val="90000"/>
              </a:lnSpc>
              <a:spcBef>
                <a:spcPts val="500"/>
              </a:spcBef>
              <a:spcAft>
                <a:spcPts val="0"/>
              </a:spcAft>
              <a:buClr>
                <a:schemeClr val="dk1"/>
              </a:buClr>
              <a:buSzPts val="3400"/>
              <a:buNone/>
            </a:pPr>
            <a:r>
              <a:t/>
            </a:r>
            <a:endParaRPr sz="3400"/>
          </a:p>
        </p:txBody>
      </p:sp>
      <p:sp>
        <p:nvSpPr>
          <p:cNvPr id="190" name="Google Shape;190;p15"/>
          <p:cNvSpPr txBox="1"/>
          <p:nvPr/>
        </p:nvSpPr>
        <p:spPr>
          <a:xfrm>
            <a:off x="3775036" y="3344562"/>
            <a:ext cx="10515600"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6000"/>
              <a:buFont typeface="Bodoni"/>
              <a:buNone/>
            </a:pPr>
            <a:r>
              <a:rPr b="0" i="0" lang="en-US" sz="6000" u="none" cap="none" strike="noStrike">
                <a:solidFill>
                  <a:schemeClr val="dk1"/>
                </a:solidFill>
                <a:latin typeface="Bodoni"/>
                <a:ea typeface="Bodoni"/>
                <a:cs typeface="Bodoni"/>
                <a:sym typeface="Bodoni"/>
              </a:rPr>
              <a:t>Uniforms / Apparel</a:t>
            </a:r>
            <a:endParaRPr b="0" i="0" sz="1400" u="none" cap="none" strike="noStrike">
              <a:solidFill>
                <a:srgbClr val="000000"/>
              </a:solidFill>
              <a:latin typeface="Arial"/>
              <a:ea typeface="Arial"/>
              <a:cs typeface="Arial"/>
              <a:sym typeface="Arial"/>
            </a:endParaRPr>
          </a:p>
        </p:txBody>
      </p:sp>
      <p:sp>
        <p:nvSpPr>
          <p:cNvPr id="191" name="Google Shape;191;p15"/>
          <p:cNvSpPr/>
          <p:nvPr/>
        </p:nvSpPr>
        <p:spPr>
          <a:xfrm>
            <a:off x="5478162" y="4459921"/>
            <a:ext cx="6096000" cy="21236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chemeClr val="dk1"/>
              </a:buClr>
              <a:buSzPts val="3600"/>
              <a:buFont typeface="Arial"/>
              <a:buChar char="•"/>
            </a:pPr>
            <a:r>
              <a:rPr b="0" i="0" lang="en-US" sz="3600" u="none" cap="none" strike="noStrike">
                <a:solidFill>
                  <a:schemeClr val="dk1"/>
                </a:solidFill>
                <a:latin typeface="Bodoni"/>
                <a:ea typeface="Bodoni"/>
                <a:cs typeface="Bodoni"/>
                <a:sym typeface="Bodoni"/>
              </a:rPr>
              <a:t>Uniforms</a:t>
            </a:r>
            <a:endParaRPr b="0" i="0" sz="1400" u="none" cap="none" strike="noStrike">
              <a:solidFill>
                <a:srgbClr val="000000"/>
              </a:solidFill>
              <a:latin typeface="Arial"/>
              <a:ea typeface="Arial"/>
              <a:cs typeface="Arial"/>
              <a:sym typeface="Arial"/>
            </a:endParaRPr>
          </a:p>
          <a:p>
            <a:pPr indent="-457200" lvl="1" marL="914400" marR="0" rtl="0" algn="l">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Bodoni"/>
                <a:ea typeface="Bodoni"/>
                <a:cs typeface="Bodoni"/>
                <a:sym typeface="Bodoni"/>
              </a:rPr>
              <a:t>This years plan.</a:t>
            </a:r>
            <a:endParaRPr b="0" i="0" sz="1400" u="none" cap="none" strike="noStrike">
              <a:solidFill>
                <a:srgbClr val="000000"/>
              </a:solidFill>
              <a:latin typeface="Arial"/>
              <a:ea typeface="Arial"/>
              <a:cs typeface="Arial"/>
              <a:sym typeface="Arial"/>
            </a:endParaRPr>
          </a:p>
          <a:p>
            <a:pPr indent="-457200" lvl="1" marL="914400" marR="0" rtl="0" algn="l">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Bodoni"/>
                <a:ea typeface="Bodoni"/>
                <a:cs typeface="Bodoni"/>
                <a:sym typeface="Bodoni"/>
              </a:rPr>
              <a:t>What to do if you have jerseys that don’t fit?</a:t>
            </a:r>
            <a:endParaRPr b="0" i="0" sz="1400" u="none" cap="none" strike="noStrike">
              <a:solidFill>
                <a:srgbClr val="000000"/>
              </a:solidFill>
              <a:latin typeface="Arial"/>
              <a:ea typeface="Arial"/>
              <a:cs typeface="Arial"/>
              <a:sym typeface="Arial"/>
            </a:endParaRPr>
          </a:p>
        </p:txBody>
      </p:sp>
      <p:pic>
        <p:nvPicPr>
          <p:cNvPr descr="Baseball Jersey Clip Art at Clker.com - vector clip art online, royalty  free &amp; public domain" id="192" name="Google Shape;192;p15"/>
          <p:cNvPicPr preferRelativeResize="0"/>
          <p:nvPr/>
        </p:nvPicPr>
        <p:blipFill rotWithShape="1">
          <a:blip r:embed="rId4">
            <a:alphaModFix/>
          </a:blip>
          <a:srcRect b="0" l="0" r="0" t="0"/>
          <a:stretch/>
        </p:blipFill>
        <p:spPr>
          <a:xfrm>
            <a:off x="226692" y="4124448"/>
            <a:ext cx="2847975" cy="20859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6" name="Shape 196"/>
        <p:cNvGrpSpPr/>
        <p:nvPr/>
      </p:nvGrpSpPr>
      <p:grpSpPr>
        <a:xfrm>
          <a:off x="0" y="0"/>
          <a:ext cx="0" cy="0"/>
          <a:chOff x="0" y="0"/>
          <a:chExt cx="0" cy="0"/>
        </a:xfrm>
      </p:grpSpPr>
      <p:sp>
        <p:nvSpPr>
          <p:cNvPr id="197" name="Google Shape;197;p1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8" name="Google Shape;198;p16"/>
          <p:cNvSpPr txBox="1"/>
          <p:nvPr>
            <p:ph type="title"/>
          </p:nvPr>
        </p:nvSpPr>
        <p:spPr>
          <a:xfrm>
            <a:off x="1337430" y="-345466"/>
            <a:ext cx="5251316" cy="18073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Snack Bar</a:t>
            </a:r>
            <a:endParaRPr/>
          </a:p>
        </p:txBody>
      </p:sp>
      <p:sp>
        <p:nvSpPr>
          <p:cNvPr id="199" name="Google Shape;199;p16"/>
          <p:cNvSpPr txBox="1"/>
          <p:nvPr>
            <p:ph idx="1" type="body"/>
          </p:nvPr>
        </p:nvSpPr>
        <p:spPr>
          <a:xfrm>
            <a:off x="0" y="1350802"/>
            <a:ext cx="6522098" cy="550719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latin typeface="Bodoni"/>
                <a:ea typeface="Bodoni"/>
                <a:cs typeface="Bodoni"/>
                <a:sym typeface="Bodoni"/>
              </a:rPr>
              <a:t>Expectation that all teams will provide volunteers for every shift team is assigned, typically 1-2 shifts during the season</a:t>
            </a:r>
            <a:endParaRPr/>
          </a:p>
          <a:p>
            <a:pPr indent="-228600" lvl="1" marL="685800" rtl="0" algn="l">
              <a:lnSpc>
                <a:spcPct val="90000"/>
              </a:lnSpc>
              <a:spcBef>
                <a:spcPts val="500"/>
              </a:spcBef>
              <a:spcAft>
                <a:spcPts val="0"/>
              </a:spcAft>
              <a:buClr>
                <a:schemeClr val="dk1"/>
              </a:buClr>
              <a:buSzPts val="2000"/>
              <a:buChar char="•"/>
            </a:pPr>
            <a:r>
              <a:rPr b="1" lang="en-US" sz="2000">
                <a:latin typeface="Bodoni"/>
                <a:ea typeface="Bodoni"/>
                <a:cs typeface="Bodoni"/>
                <a:sym typeface="Bodoni"/>
              </a:rPr>
              <a:t>Need</a:t>
            </a:r>
            <a:r>
              <a:rPr lang="en-US" sz="2000">
                <a:latin typeface="Bodoni"/>
                <a:ea typeface="Bodoni"/>
                <a:cs typeface="Bodoni"/>
                <a:sym typeface="Bodoni"/>
              </a:rPr>
              <a:t> </a:t>
            </a:r>
            <a:r>
              <a:rPr b="1" lang="en-US" sz="2000">
                <a:latin typeface="Bodoni"/>
                <a:ea typeface="Bodoni"/>
                <a:cs typeface="Bodoni"/>
                <a:sym typeface="Bodoni"/>
              </a:rPr>
              <a:t>at least 4 volunteers on Saturday afternoon shifts as well as Friday nights. All other shifts only need 3.  Only one can be a teenager, whom must be at least 14 yrs old.</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Team Parent will be the main point of contact for the snack bar managers to ensure slots are filled.</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Sign-Up Genius website will be used to schedule shift and text reminders will go out the day before to all volunteers.</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If your team has difficulty getting volunteers for your assigned day/time, you must work out a trade with a different team and inform the snack bar managers.</a:t>
            </a:r>
            <a:endParaRPr/>
          </a:p>
        </p:txBody>
      </p:sp>
      <p:pic>
        <p:nvPicPr>
          <p:cNvPr descr="drive in snack bar sign - - Image Search Results in 2023 | Movie theater  snacks, Snack bar, Movie theater" id="200" name="Google Shape;200;p16"/>
          <p:cNvPicPr preferRelativeResize="0"/>
          <p:nvPr/>
        </p:nvPicPr>
        <p:blipFill rotWithShape="1">
          <a:blip r:embed="rId3">
            <a:alphaModFix/>
          </a:blip>
          <a:srcRect b="-1" l="18919" r="13915" t="0"/>
          <a:stretch/>
        </p:blipFill>
        <p:spPr>
          <a:xfrm>
            <a:off x="6229215" y="10"/>
            <a:ext cx="5962785" cy="6857990"/>
          </a:xfrm>
          <a:custGeom>
            <a:rect b="b" l="l" r="r" t="t"/>
            <a:pathLst>
              <a:path extrusionOk="0" h="6858000" w="5962785">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descr="Thank You Typography Images - Free Download on Freepik" id="205" name="Google Shape;205;p17"/>
          <p:cNvPicPr preferRelativeResize="0"/>
          <p:nvPr/>
        </p:nvPicPr>
        <p:blipFill rotWithShape="1">
          <a:blip r:embed="rId3">
            <a:alphaModFix/>
          </a:blip>
          <a:srcRect b="0" l="0" r="0" t="0"/>
          <a:stretch/>
        </p:blipFill>
        <p:spPr>
          <a:xfrm>
            <a:off x="4850762" y="2794520"/>
            <a:ext cx="2180766" cy="1543258"/>
          </a:xfrm>
          <a:prstGeom prst="rect">
            <a:avLst/>
          </a:prstGeom>
          <a:noFill/>
          <a:ln>
            <a:noFill/>
          </a:ln>
        </p:spPr>
      </p:pic>
      <p:sp>
        <p:nvSpPr>
          <p:cNvPr id="206" name="Google Shape;206;p17"/>
          <p:cNvSpPr txBox="1"/>
          <p:nvPr/>
        </p:nvSpPr>
        <p:spPr>
          <a:xfrm>
            <a:off x="461318" y="0"/>
            <a:ext cx="11377200" cy="6526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rPr b="0" i="0" lang="en-US" sz="1600" u="none" cap="none" strike="noStrike">
                <a:solidFill>
                  <a:schemeClr val="dk1"/>
                </a:solidFill>
                <a:latin typeface="Bodoni"/>
                <a:ea typeface="Bodoni"/>
                <a:cs typeface="Bodoni"/>
                <a:sym typeface="Bodoni"/>
              </a:rPr>
              <a:t>IF YOU EVER HAVE A CONCERN PLEASE REACH OUT. IF YOU HAVE A COMPLAINT, PLEASE REACH OUT TO THE BOARD IN A RESPECTFUL MANNER AND REFRAIN FROM BASHING IN GROUP CHATS. THE CHATS WITH THE DM’S ARE TO EXCHANGE USEFUL INFORMATION ONLY. WE WOULD LIKE TO SOLVE ANY ISSUE THAT ARISES AND IT IS MUCH EASIER IF WE COME FROM A RESPECTFUL PLACE.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Bodoni"/>
                <a:ea typeface="Bodoni"/>
                <a:cs typeface="Bodoni"/>
                <a:sym typeface="Bodoni"/>
              </a:rPr>
              <a:t>MOST IMPORTANTLY……</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Bodoni"/>
                <a:ea typeface="Bodoni"/>
                <a:cs typeface="Bodoni"/>
                <a:sym typeface="Bodoni"/>
              </a:rPr>
              <a:t>THANK YOU! THANK YOU FOR DEVOTING YOUR TIME TO LAGUNA YOUTH BASEBALL AND OUR COMMUNITY.</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Bodoni"/>
                <a:ea typeface="Bodoni"/>
                <a:cs typeface="Bodoni"/>
                <a:sym typeface="Bodoni"/>
              </a:rPr>
              <a:t>WE UNDERSTAND THAT THIS CAN BE CHALLENGING AT TIMES AND THAT YOUR TIME IS PRECIOUS. WE APPRECIATE EVERYTHING YOU PUT INTO THIS, AND OUR GOAL IS TO ENSURE THAT YOU AND ALL THE FAMILIES IN OUR LEAGUE HAVE THE BEST EXPERIENCE POSSIBLE.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Bodoni"/>
                <a:ea typeface="Bodoni"/>
                <a:cs typeface="Bodoni"/>
                <a:sym typeface="Bodoni"/>
              </a:rPr>
              <a:t>- LYB BOARD OF DIRECTORS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207" name="Google Shape;207;p17"/>
          <p:cNvPicPr preferRelativeResize="0"/>
          <p:nvPr/>
        </p:nvPicPr>
        <p:blipFill rotWithShape="1">
          <a:blip r:embed="rId4">
            <a:alphaModFix/>
          </a:blip>
          <a:srcRect b="0" l="0" r="0" t="0"/>
          <a:stretch/>
        </p:blipFill>
        <p:spPr>
          <a:xfrm>
            <a:off x="5170100" y="157264"/>
            <a:ext cx="1384109" cy="154325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2024-01-03T18:35:46Z</dcterms:created>
  <dc:creator>Dawnielle Meier</dc:creator>
</cp:coreProperties>
</file>