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Lst>
  <p:sldSz cy="6858000" cx="12192000"/>
  <p:notesSz cx="7010400" cy="9296400"/>
  <p:embeddedFontLst>
    <p:embeddedFont>
      <p:font typeface="Bodoni"/>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30" roundtripDataSignature="AMtx7mjGC9cYNIugbCuUR74j6jeLjS65X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Bodoni-regular.fntdata"/><Relationship Id="rId25" Type="http://schemas.openxmlformats.org/officeDocument/2006/relationships/slide" Target="slides/slide20.xml"/><Relationship Id="rId28" Type="http://schemas.openxmlformats.org/officeDocument/2006/relationships/font" Target="fonts/Bodoni-italic.fntdata"/><Relationship Id="rId27" Type="http://schemas.openxmlformats.org/officeDocument/2006/relationships/font" Target="fonts/Bodoni-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Bodoni-boldItalic.fntdata"/><Relationship Id="rId7" Type="http://schemas.openxmlformats.org/officeDocument/2006/relationships/slide" Target="slides/slide2.xml"/><Relationship Id="rId8" Type="http://schemas.openxmlformats.org/officeDocument/2006/relationships/slide" Target="slides/slide3.xml"/><Relationship Id="rId30"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5: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8" name="Google Shape;88;p5: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6: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5" name="Google Shape;95;p6: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4: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4" name="Google Shape;104;p4: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8: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0" name="Google Shape;110;p8: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9: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8" name="Google Shape;118;p9: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11: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5" name="Google Shape;125;p11: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12: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2" name="Google Shape;132;p12: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9" name="Google Shape;139;p7: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4: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7" name="Google Shape;147;p14: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5: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4" name="Google Shape;154;p15: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6: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1" name="Google Shape;161;p16: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7: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9" name="Google Shape;169;p17: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8: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8" name="Google Shape;178;p18: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9: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7" name="Google Shape;187;p19: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3: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5" name="Google Shape;195;p3: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21: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2" name="Google Shape;202;p21: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22: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5" name="Google Shape;215;p22: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0: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3" name="Google Shape;223;p20: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3:notes"/>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0" name="Google Shape;230;p23: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2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3" name="Shape 23"/>
        <p:cNvGrpSpPr/>
        <p:nvPr/>
      </p:nvGrpSpPr>
      <p:grpSpPr>
        <a:xfrm>
          <a:off x="0" y="0"/>
          <a:ext cx="0" cy="0"/>
          <a:chOff x="0" y="0"/>
          <a:chExt cx="0" cy="0"/>
        </a:xfrm>
      </p:grpSpPr>
      <p:sp>
        <p:nvSpPr>
          <p:cNvPr id="24" name="Google Shape;24;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2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2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3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3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3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3"/>
          <p:cNvSpPr/>
          <p:nvPr>
            <p:ph idx="2" type="pic"/>
          </p:nvPr>
        </p:nvSpPr>
        <p:spPr>
          <a:xfrm>
            <a:off x="5183188" y="987425"/>
            <a:ext cx="6172200" cy="4873625"/>
          </a:xfrm>
          <a:prstGeom prst="rect">
            <a:avLst/>
          </a:prstGeom>
          <a:noFill/>
          <a:ln>
            <a:noFill/>
          </a:ln>
        </p:spPr>
      </p:sp>
      <p:sp>
        <p:nvSpPr>
          <p:cNvPr id="64" name="Google Shape;64;p3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3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2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0.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7.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mailto:Rookie@lagunayouthbaseball.org" TargetMode="External"/><Relationship Id="rId4" Type="http://schemas.openxmlformats.org/officeDocument/2006/relationships/hyperlink" Target="mailto:SingleA@lagunayouthbaseball.org" TargetMode="External"/><Relationship Id="rId9" Type="http://schemas.openxmlformats.org/officeDocument/2006/relationships/image" Target="../media/image11.jpg"/><Relationship Id="rId5" Type="http://schemas.openxmlformats.org/officeDocument/2006/relationships/hyperlink" Target="mailto:AA@lagunayouthbaseball.org" TargetMode="External"/><Relationship Id="rId6" Type="http://schemas.openxmlformats.org/officeDocument/2006/relationships/hyperlink" Target="mailto:AAA@lagunayouthbaseball.org" TargetMode="External"/><Relationship Id="rId7" Type="http://schemas.openxmlformats.org/officeDocument/2006/relationships/hyperlink" Target="mailto:Minors@lagunayouthbaseball.org" TargetMode="External"/><Relationship Id="rId8" Type="http://schemas.openxmlformats.org/officeDocument/2006/relationships/hyperlink" Target="mailto:Majors@lagunayouthbaseball.org"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hyperlink" Target="mailto:AA@lagunayouthbaseball.org" TargetMode="External"/><Relationship Id="rId4" Type="http://schemas.openxmlformats.org/officeDocument/2006/relationships/hyperlink" Target="mailto:AAA@lagunayouthbaseball.org" TargetMode="External"/><Relationship Id="rId5" Type="http://schemas.openxmlformats.org/officeDocument/2006/relationships/hyperlink" Target="mailto:Minors@lagunayouthbaseball.org" TargetMode="External"/><Relationship Id="rId6" Type="http://schemas.openxmlformats.org/officeDocument/2006/relationships/hyperlink" Target="mailto:Majors@lagunayouthbaseball.org" TargetMode="External"/><Relationship Id="rId7" Type="http://schemas.openxmlformats.org/officeDocument/2006/relationships/image" Target="../media/image18.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4.jpg"/><Relationship Id="rId4" Type="http://schemas.openxmlformats.org/officeDocument/2006/relationships/image" Target="../media/image15.png"/><Relationship Id="rId5"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6.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9.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txBox="1"/>
          <p:nvPr>
            <p:ph idx="1" type="subTitle"/>
          </p:nvPr>
        </p:nvSpPr>
        <p:spPr>
          <a:xfrm>
            <a:off x="0" y="77000"/>
            <a:ext cx="12036300" cy="68580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rgbClr val="7030A0"/>
              </a:buClr>
              <a:buSzPts val="6000"/>
              <a:buNone/>
            </a:pPr>
            <a:r>
              <a:rPr b="1" lang="en-US" sz="8100">
                <a:solidFill>
                  <a:srgbClr val="7030A0"/>
                </a:solidFill>
                <a:latin typeface="Impact"/>
                <a:ea typeface="Impact"/>
                <a:cs typeface="Impact"/>
                <a:sym typeface="Impact"/>
              </a:rPr>
              <a:t>2026 </a:t>
            </a:r>
            <a:r>
              <a:rPr b="1" lang="en-US" sz="8100">
                <a:solidFill>
                  <a:srgbClr val="7030A0"/>
                </a:solidFill>
                <a:latin typeface="Impact"/>
                <a:ea typeface="Impact"/>
                <a:cs typeface="Impact"/>
                <a:sym typeface="Impact"/>
              </a:rPr>
              <a:t>Upper Division Coaches Meeting </a:t>
            </a:r>
            <a:endParaRPr sz="4500">
              <a:latin typeface="Impact"/>
              <a:ea typeface="Impact"/>
              <a:cs typeface="Impact"/>
              <a:sym typeface="Impact"/>
            </a:endParaRPr>
          </a:p>
        </p:txBody>
      </p:sp>
      <p:pic>
        <p:nvPicPr>
          <p:cNvPr id="85" name="Google Shape;85;p1" title="LYB 2024 Logo.pdf.PNG"/>
          <p:cNvPicPr preferRelativeResize="0"/>
          <p:nvPr/>
        </p:nvPicPr>
        <p:blipFill>
          <a:blip r:embed="rId3">
            <a:alphaModFix/>
          </a:blip>
          <a:stretch>
            <a:fillRect/>
          </a:stretch>
        </p:blipFill>
        <p:spPr>
          <a:xfrm>
            <a:off x="2741012" y="2389425"/>
            <a:ext cx="6709975" cy="43212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pic>
        <p:nvPicPr>
          <p:cNvPr id="90" name="Google Shape;90;p5"/>
          <p:cNvPicPr preferRelativeResize="0"/>
          <p:nvPr/>
        </p:nvPicPr>
        <p:blipFill rotWithShape="1">
          <a:blip r:embed="rId3">
            <a:alphaModFix/>
          </a:blip>
          <a:srcRect b="0" l="0" r="0" t="0"/>
          <a:stretch/>
        </p:blipFill>
        <p:spPr>
          <a:xfrm>
            <a:off x="9593493" y="175438"/>
            <a:ext cx="1809750" cy="1609725"/>
          </a:xfrm>
          <a:prstGeom prst="rect">
            <a:avLst/>
          </a:prstGeom>
          <a:noFill/>
          <a:ln>
            <a:noFill/>
          </a:ln>
        </p:spPr>
      </p:pic>
      <p:sp>
        <p:nvSpPr>
          <p:cNvPr id="91" name="Google Shape;91;p5"/>
          <p:cNvSpPr txBox="1"/>
          <p:nvPr>
            <p:ph type="title"/>
          </p:nvPr>
        </p:nvSpPr>
        <p:spPr>
          <a:xfrm>
            <a:off x="3117062" y="-19507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Bodoni"/>
              <a:buNone/>
            </a:pPr>
            <a:r>
              <a:rPr b="1" lang="en-US">
                <a:latin typeface="Bodoni"/>
                <a:ea typeface="Bodoni"/>
                <a:cs typeface="Bodoni"/>
                <a:sym typeface="Bodoni"/>
              </a:rPr>
              <a:t>Important Dates</a:t>
            </a:r>
            <a:endParaRPr/>
          </a:p>
        </p:txBody>
      </p:sp>
      <p:sp>
        <p:nvSpPr>
          <p:cNvPr id="92" name="Google Shape;92;p5"/>
          <p:cNvSpPr txBox="1"/>
          <p:nvPr>
            <p:ph idx="1" type="body"/>
          </p:nvPr>
        </p:nvSpPr>
        <p:spPr>
          <a:xfrm>
            <a:off x="7" y="1916133"/>
            <a:ext cx="12777000" cy="5048400"/>
          </a:xfrm>
          <a:prstGeom prst="rect">
            <a:avLst/>
          </a:prstGeom>
          <a:noFill/>
          <a:ln>
            <a:noFill/>
          </a:ln>
        </p:spPr>
        <p:txBody>
          <a:bodyPr anchorCtr="0" anchor="t" bIns="45700" lIns="91425" spcFirstLastPara="1" rIns="91425" wrap="square" tIns="45700">
            <a:normAutofit fontScale="47500"/>
          </a:bodyPr>
          <a:lstStyle/>
          <a:p>
            <a:pPr indent="-258603" lvl="1" marL="685800" rtl="0" algn="l">
              <a:lnSpc>
                <a:spcPct val="90000"/>
              </a:lnSpc>
              <a:spcBef>
                <a:spcPts val="0"/>
              </a:spcBef>
              <a:spcAft>
                <a:spcPts val="0"/>
              </a:spcAft>
              <a:buClr>
                <a:schemeClr val="dk1"/>
              </a:buClr>
              <a:buSzPct val="100000"/>
              <a:buChar char="•"/>
            </a:pPr>
            <a:r>
              <a:rPr lang="en-US" sz="6300" u="sng">
                <a:latin typeface="Bodoni"/>
                <a:ea typeface="Bodoni"/>
                <a:cs typeface="Bodoni"/>
                <a:sym typeface="Bodoni"/>
              </a:rPr>
              <a:t>January 17, 2026</a:t>
            </a:r>
            <a:r>
              <a:rPr lang="en-US" sz="6300">
                <a:latin typeface="Bodoni"/>
                <a:ea typeface="Bodoni"/>
                <a:cs typeface="Bodoni"/>
                <a:sym typeface="Bodoni"/>
              </a:rPr>
              <a:t> at 9:00 a.m.:  Player Assessments at Morse Park</a:t>
            </a:r>
            <a:endParaRPr sz="6300">
              <a:latin typeface="Bodoni"/>
              <a:ea typeface="Bodoni"/>
              <a:cs typeface="Bodoni"/>
              <a:sym typeface="Bodoni"/>
            </a:endParaRPr>
          </a:p>
          <a:p>
            <a:pPr indent="-258603" lvl="1" marL="685800" rtl="0" algn="l">
              <a:lnSpc>
                <a:spcPct val="90000"/>
              </a:lnSpc>
              <a:spcBef>
                <a:spcPts val="1100"/>
              </a:spcBef>
              <a:spcAft>
                <a:spcPts val="0"/>
              </a:spcAft>
              <a:buClr>
                <a:schemeClr val="dk1"/>
              </a:buClr>
              <a:buSzPct val="100000"/>
              <a:buChar char="•"/>
            </a:pPr>
            <a:r>
              <a:rPr lang="en-US" sz="6300" u="sng">
                <a:latin typeface="Bodoni"/>
                <a:ea typeface="Bodoni"/>
                <a:cs typeface="Bodoni"/>
                <a:sym typeface="Bodoni"/>
              </a:rPr>
              <a:t>January 30, 2026</a:t>
            </a:r>
            <a:r>
              <a:rPr lang="en-US" sz="6300">
                <a:latin typeface="Bodoni"/>
                <a:ea typeface="Bodoni"/>
                <a:cs typeface="Bodoni"/>
                <a:sym typeface="Bodoni"/>
              </a:rPr>
              <a:t>: Major Draft 6p.m. / Minor Draft 8pm Franklin H.S.</a:t>
            </a:r>
            <a:endParaRPr/>
          </a:p>
          <a:p>
            <a:pPr indent="-258603" lvl="1" marL="685800" rtl="0" algn="l">
              <a:lnSpc>
                <a:spcPct val="90000"/>
              </a:lnSpc>
              <a:spcBef>
                <a:spcPts val="1100"/>
              </a:spcBef>
              <a:spcAft>
                <a:spcPts val="0"/>
              </a:spcAft>
              <a:buClr>
                <a:schemeClr val="dk1"/>
              </a:buClr>
              <a:buSzPct val="100000"/>
              <a:buChar char="•"/>
            </a:pPr>
            <a:r>
              <a:rPr lang="en-US" sz="6300" u="sng">
                <a:latin typeface="Bodoni"/>
                <a:ea typeface="Bodoni"/>
                <a:cs typeface="Bodoni"/>
                <a:sym typeface="Bodoni"/>
              </a:rPr>
              <a:t>January 31, 2026</a:t>
            </a:r>
            <a:r>
              <a:rPr lang="en-US" sz="6300">
                <a:latin typeface="Bodoni"/>
                <a:ea typeface="Bodoni"/>
                <a:cs typeface="Bodoni"/>
                <a:sym typeface="Bodoni"/>
              </a:rPr>
              <a:t>:  AAA Draft at 8am / AA Draft10a.m. Franklin H.S.</a:t>
            </a:r>
            <a:endParaRPr/>
          </a:p>
          <a:p>
            <a:pPr indent="-258603" lvl="1" marL="685800" rtl="0" algn="l">
              <a:lnSpc>
                <a:spcPct val="90000"/>
              </a:lnSpc>
              <a:spcBef>
                <a:spcPts val="1100"/>
              </a:spcBef>
              <a:spcAft>
                <a:spcPts val="0"/>
              </a:spcAft>
              <a:buClr>
                <a:schemeClr val="dk1"/>
              </a:buClr>
              <a:buSzPct val="100000"/>
              <a:buChar char="•"/>
            </a:pPr>
            <a:r>
              <a:rPr lang="en-US" sz="6300" u="sng">
                <a:latin typeface="Bodoni"/>
                <a:ea typeface="Bodoni"/>
                <a:cs typeface="Bodoni"/>
                <a:sym typeface="Bodoni"/>
              </a:rPr>
              <a:t>February 2, 2026:</a:t>
            </a:r>
            <a:r>
              <a:rPr lang="en-US" sz="6300">
                <a:latin typeface="Bodoni"/>
                <a:ea typeface="Bodoni"/>
                <a:cs typeface="Bodoni"/>
                <a:sym typeface="Bodoni"/>
              </a:rPr>
              <a:t> Team Practices may begin</a:t>
            </a:r>
            <a:endParaRPr/>
          </a:p>
          <a:p>
            <a:pPr indent="-258603" lvl="1" marL="685800" rtl="0" algn="l">
              <a:lnSpc>
                <a:spcPct val="90000"/>
              </a:lnSpc>
              <a:spcBef>
                <a:spcPts val="1100"/>
              </a:spcBef>
              <a:spcAft>
                <a:spcPts val="0"/>
              </a:spcAft>
              <a:buClr>
                <a:schemeClr val="dk1"/>
              </a:buClr>
              <a:buSzPct val="100000"/>
              <a:buChar char="•"/>
            </a:pPr>
            <a:r>
              <a:rPr lang="en-US" sz="6300" u="sng">
                <a:latin typeface="Bodoni"/>
                <a:ea typeface="Bodoni"/>
                <a:cs typeface="Bodoni"/>
                <a:sym typeface="Bodoni"/>
              </a:rPr>
              <a:t>February 13, 2026 at 7:00 p.m.</a:t>
            </a:r>
            <a:r>
              <a:rPr lang="en-US" sz="6300">
                <a:latin typeface="Bodoni"/>
                <a:ea typeface="Bodoni"/>
                <a:cs typeface="Bodoni"/>
                <a:sym typeface="Bodoni"/>
              </a:rPr>
              <a:t>: Team Rep. Meeting Franklin HS</a:t>
            </a:r>
            <a:endParaRPr/>
          </a:p>
          <a:p>
            <a:pPr indent="-258603" lvl="1" marL="685800" rtl="0" algn="l">
              <a:lnSpc>
                <a:spcPct val="90000"/>
              </a:lnSpc>
              <a:spcBef>
                <a:spcPts val="1100"/>
              </a:spcBef>
              <a:spcAft>
                <a:spcPts val="0"/>
              </a:spcAft>
              <a:buClr>
                <a:schemeClr val="dk1"/>
              </a:buClr>
              <a:buSzPct val="100000"/>
              <a:buChar char="•"/>
            </a:pPr>
            <a:r>
              <a:rPr lang="en-US" sz="6300" u="sng">
                <a:latin typeface="Bodoni"/>
                <a:ea typeface="Bodoni"/>
                <a:cs typeface="Bodoni"/>
                <a:sym typeface="Bodoni"/>
              </a:rPr>
              <a:t>February 19, 2026 at 6:30 p.m.</a:t>
            </a:r>
            <a:r>
              <a:rPr lang="en-US" sz="6300">
                <a:latin typeface="Bodoni"/>
                <a:ea typeface="Bodoni"/>
                <a:cs typeface="Bodoni"/>
                <a:sym typeface="Bodoni"/>
              </a:rPr>
              <a:t>:  Scorekeeper’s Clinic</a:t>
            </a:r>
            <a:endParaRPr sz="6300">
              <a:latin typeface="Bodoni"/>
              <a:ea typeface="Bodoni"/>
              <a:cs typeface="Bodoni"/>
              <a:sym typeface="Bodoni"/>
            </a:endParaRPr>
          </a:p>
          <a:p>
            <a:pPr indent="-258603" lvl="1" marL="685800" rtl="0" algn="l">
              <a:lnSpc>
                <a:spcPct val="90000"/>
              </a:lnSpc>
              <a:spcBef>
                <a:spcPts val="1100"/>
              </a:spcBef>
              <a:spcAft>
                <a:spcPts val="0"/>
              </a:spcAft>
              <a:buClr>
                <a:schemeClr val="dk1"/>
              </a:buClr>
              <a:buSzPct val="100000"/>
              <a:buChar char="•"/>
            </a:pPr>
            <a:r>
              <a:rPr lang="en-US" sz="6300" u="sng">
                <a:latin typeface="Bodoni"/>
                <a:ea typeface="Bodoni"/>
                <a:cs typeface="Bodoni"/>
                <a:sym typeface="Bodoni"/>
              </a:rPr>
              <a:t>February 21, 2026</a:t>
            </a:r>
            <a:r>
              <a:rPr lang="en-US" sz="6300">
                <a:latin typeface="Bodoni"/>
                <a:ea typeface="Bodoni"/>
                <a:cs typeface="Bodoni"/>
                <a:sym typeface="Bodoni"/>
              </a:rPr>
              <a:t>:  Umpires Clinic @ Franklin H.S.</a:t>
            </a:r>
            <a:endParaRPr sz="6300">
              <a:latin typeface="Bodoni"/>
              <a:ea typeface="Bodoni"/>
              <a:cs typeface="Bodoni"/>
              <a:sym typeface="Bodoni"/>
            </a:endParaRPr>
          </a:p>
          <a:p>
            <a:pPr indent="-258603" lvl="1" marL="685800" rtl="0" algn="l">
              <a:lnSpc>
                <a:spcPct val="90000"/>
              </a:lnSpc>
              <a:spcBef>
                <a:spcPts val="1100"/>
              </a:spcBef>
              <a:spcAft>
                <a:spcPts val="0"/>
              </a:spcAft>
              <a:buClr>
                <a:schemeClr val="dk1"/>
              </a:buClr>
              <a:buSzPct val="100000"/>
              <a:buChar char="•"/>
            </a:pPr>
            <a:r>
              <a:rPr lang="en-US" sz="6300" u="sng">
                <a:latin typeface="Bodoni"/>
                <a:ea typeface="Bodoni"/>
                <a:cs typeface="Bodoni"/>
                <a:sym typeface="Bodoni"/>
              </a:rPr>
              <a:t>March 1, 2026</a:t>
            </a:r>
            <a:r>
              <a:rPr lang="en-US" sz="6300">
                <a:latin typeface="Bodoni"/>
                <a:ea typeface="Bodoni"/>
                <a:cs typeface="Bodoni"/>
                <a:sym typeface="Bodoni"/>
              </a:rPr>
              <a:t>:  Fields Day at Morse Park</a:t>
            </a:r>
            <a:endParaRPr sz="6300">
              <a:latin typeface="Bodoni"/>
              <a:ea typeface="Bodoni"/>
              <a:cs typeface="Bodoni"/>
              <a:sym typeface="Bodoni"/>
            </a:endParaRPr>
          </a:p>
          <a:p>
            <a:pPr indent="-258603" lvl="1" marL="685800" rtl="0" algn="l">
              <a:lnSpc>
                <a:spcPct val="90000"/>
              </a:lnSpc>
              <a:spcBef>
                <a:spcPts val="1100"/>
              </a:spcBef>
              <a:spcAft>
                <a:spcPts val="0"/>
              </a:spcAft>
              <a:buClr>
                <a:schemeClr val="dk1"/>
              </a:buClr>
              <a:buSzPct val="100000"/>
              <a:buChar char="•"/>
            </a:pPr>
            <a:r>
              <a:rPr lang="en-US" sz="6300" u="sng">
                <a:latin typeface="Bodoni"/>
                <a:ea typeface="Bodoni"/>
                <a:cs typeface="Bodoni"/>
                <a:sym typeface="Bodoni"/>
              </a:rPr>
              <a:t>March 7, 2026</a:t>
            </a:r>
            <a:r>
              <a:rPr lang="en-US" sz="6300">
                <a:latin typeface="Bodoni"/>
                <a:ea typeface="Bodoni"/>
                <a:cs typeface="Bodoni"/>
                <a:sym typeface="Bodoni"/>
              </a:rPr>
              <a:t>: Opening Day</a:t>
            </a:r>
            <a:endParaRPr sz="6300">
              <a:latin typeface="Bodoni"/>
              <a:ea typeface="Bodoni"/>
              <a:cs typeface="Bodoni"/>
              <a:sym typeface="Bodon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pic>
        <p:nvPicPr>
          <p:cNvPr id="97" name="Google Shape;97;p6"/>
          <p:cNvPicPr preferRelativeResize="0"/>
          <p:nvPr/>
        </p:nvPicPr>
        <p:blipFill rotWithShape="1">
          <a:blip r:embed="rId3">
            <a:alphaModFix/>
          </a:blip>
          <a:srcRect b="0" l="0" r="0" t="0"/>
          <a:stretch/>
        </p:blipFill>
        <p:spPr>
          <a:xfrm>
            <a:off x="9128125" y="182562"/>
            <a:ext cx="2847975" cy="1838325"/>
          </a:xfrm>
          <a:prstGeom prst="rect">
            <a:avLst/>
          </a:prstGeom>
          <a:noFill/>
          <a:ln>
            <a:noFill/>
          </a:ln>
        </p:spPr>
      </p:pic>
      <p:sp>
        <p:nvSpPr>
          <p:cNvPr id="98" name="Google Shape;98;p6"/>
          <p:cNvSpPr txBox="1"/>
          <p:nvPr>
            <p:ph type="title"/>
          </p:nvPr>
        </p:nvSpPr>
        <p:spPr>
          <a:xfrm>
            <a:off x="1460500" y="438942"/>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Bodoni"/>
              <a:buNone/>
            </a:pPr>
            <a:r>
              <a:rPr b="1" lang="en-US">
                <a:latin typeface="Bodoni"/>
                <a:ea typeface="Bodoni"/>
                <a:cs typeface="Bodoni"/>
                <a:sym typeface="Bodoni"/>
              </a:rPr>
              <a:t>Important Dates (Cont’d)</a:t>
            </a:r>
            <a:endParaRPr/>
          </a:p>
        </p:txBody>
      </p:sp>
      <p:sp>
        <p:nvSpPr>
          <p:cNvPr id="99" name="Google Shape;99;p6"/>
          <p:cNvSpPr txBox="1"/>
          <p:nvPr>
            <p:ph idx="1" type="body"/>
          </p:nvPr>
        </p:nvSpPr>
        <p:spPr>
          <a:xfrm>
            <a:off x="835025" y="2141537"/>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600"/>
              <a:buChar char="•"/>
            </a:pPr>
            <a:r>
              <a:rPr lang="en-US" sz="3600">
                <a:latin typeface="Bodoni"/>
                <a:ea typeface="Bodoni"/>
                <a:cs typeface="Bodoni"/>
                <a:sym typeface="Bodoni"/>
              </a:rPr>
              <a:t> </a:t>
            </a:r>
            <a:r>
              <a:rPr lang="en-US" sz="3600" u="sng">
                <a:latin typeface="Bodoni"/>
                <a:ea typeface="Bodoni"/>
                <a:cs typeface="Bodoni"/>
                <a:sym typeface="Bodoni"/>
              </a:rPr>
              <a:t>April 1, 2026</a:t>
            </a:r>
            <a:r>
              <a:rPr lang="en-US" sz="3600">
                <a:latin typeface="Bodoni"/>
                <a:ea typeface="Bodoni"/>
                <a:cs typeface="Bodoni"/>
                <a:sym typeface="Bodoni"/>
              </a:rPr>
              <a:t>: All-Star Coach Interviews </a:t>
            </a:r>
            <a:endParaRPr sz="3600" u="sng">
              <a:latin typeface="Bodoni"/>
              <a:ea typeface="Bodoni"/>
              <a:cs typeface="Bodoni"/>
              <a:sym typeface="Bodoni"/>
            </a:endParaRPr>
          </a:p>
          <a:p>
            <a:pPr indent="-228600" lvl="0" marL="228600" rtl="0" algn="l">
              <a:lnSpc>
                <a:spcPct val="90000"/>
              </a:lnSpc>
              <a:spcBef>
                <a:spcPts val="1000"/>
              </a:spcBef>
              <a:spcAft>
                <a:spcPts val="0"/>
              </a:spcAft>
              <a:buClr>
                <a:schemeClr val="dk1"/>
              </a:buClr>
              <a:buSzPts val="3600"/>
              <a:buChar char="•"/>
            </a:pPr>
            <a:r>
              <a:rPr lang="en-US" sz="3600">
                <a:latin typeface="Bodoni"/>
                <a:ea typeface="Bodoni"/>
                <a:cs typeface="Bodoni"/>
                <a:sym typeface="Bodoni"/>
              </a:rPr>
              <a:t> </a:t>
            </a:r>
            <a:r>
              <a:rPr lang="en-US" sz="3600" u="sng">
                <a:latin typeface="Bodoni"/>
                <a:ea typeface="Bodoni"/>
                <a:cs typeface="Bodoni"/>
                <a:sym typeface="Bodoni"/>
              </a:rPr>
              <a:t>April 12, 2026</a:t>
            </a:r>
            <a:r>
              <a:rPr lang="en-US" sz="3600">
                <a:latin typeface="Bodoni"/>
                <a:ea typeface="Bodoni"/>
                <a:cs typeface="Bodoni"/>
                <a:sym typeface="Bodoni"/>
              </a:rPr>
              <a:t>: Home Run Derby and Picture Day</a:t>
            </a:r>
            <a:endParaRPr/>
          </a:p>
          <a:p>
            <a:pPr indent="-228600" lvl="0" marL="228600" rtl="0" algn="l">
              <a:lnSpc>
                <a:spcPct val="90000"/>
              </a:lnSpc>
              <a:spcBef>
                <a:spcPts val="1000"/>
              </a:spcBef>
              <a:spcAft>
                <a:spcPts val="0"/>
              </a:spcAft>
              <a:buClr>
                <a:schemeClr val="dk1"/>
              </a:buClr>
              <a:buSzPts val="3600"/>
              <a:buChar char="•"/>
            </a:pPr>
            <a:r>
              <a:rPr lang="en-US" sz="3600">
                <a:latin typeface="Bodoni"/>
                <a:ea typeface="Bodoni"/>
                <a:cs typeface="Bodoni"/>
                <a:sym typeface="Bodoni"/>
              </a:rPr>
              <a:t> </a:t>
            </a:r>
            <a:r>
              <a:rPr lang="en-US" sz="3600" u="sng">
                <a:latin typeface="Bodoni"/>
                <a:ea typeface="Bodoni"/>
                <a:cs typeface="Bodoni"/>
                <a:sym typeface="Bodoni"/>
              </a:rPr>
              <a:t>April 15, 2026: </a:t>
            </a:r>
            <a:r>
              <a:rPr lang="en-US" sz="3600">
                <a:latin typeface="Bodoni"/>
                <a:ea typeface="Bodoni"/>
                <a:cs typeface="Bodoni"/>
                <a:sym typeface="Bodoni"/>
              </a:rPr>
              <a:t>All Star Coaches Meeting</a:t>
            </a:r>
            <a:endParaRPr/>
          </a:p>
          <a:p>
            <a:pPr indent="-228600" lvl="0" marL="228600" rtl="0" algn="l">
              <a:lnSpc>
                <a:spcPct val="90000"/>
              </a:lnSpc>
              <a:spcBef>
                <a:spcPts val="1000"/>
              </a:spcBef>
              <a:spcAft>
                <a:spcPts val="0"/>
              </a:spcAft>
              <a:buClr>
                <a:schemeClr val="dk1"/>
              </a:buClr>
              <a:buSzPts val="3600"/>
              <a:buChar char="•"/>
            </a:pPr>
            <a:r>
              <a:rPr lang="en-US" sz="3600">
                <a:latin typeface="Bodoni"/>
                <a:ea typeface="Bodoni"/>
                <a:cs typeface="Bodoni"/>
                <a:sym typeface="Bodoni"/>
              </a:rPr>
              <a:t> </a:t>
            </a:r>
            <a:r>
              <a:rPr lang="en-US" sz="3600" u="sng">
                <a:latin typeface="Bodoni"/>
                <a:ea typeface="Bodoni"/>
                <a:cs typeface="Bodoni"/>
                <a:sym typeface="Bodoni"/>
              </a:rPr>
              <a:t>April 19, 2026:</a:t>
            </a:r>
            <a:r>
              <a:rPr lang="en-US" sz="3600">
                <a:latin typeface="Bodoni"/>
                <a:ea typeface="Bodoni"/>
                <a:cs typeface="Bodoni"/>
                <a:sym typeface="Bodoni"/>
              </a:rPr>
              <a:t> All Star Tryouts</a:t>
            </a:r>
            <a:endParaRPr/>
          </a:p>
          <a:p>
            <a:pPr indent="-228600" lvl="0" marL="228600" rtl="0" algn="l">
              <a:lnSpc>
                <a:spcPct val="90000"/>
              </a:lnSpc>
              <a:spcBef>
                <a:spcPts val="1000"/>
              </a:spcBef>
              <a:spcAft>
                <a:spcPts val="0"/>
              </a:spcAft>
              <a:buClr>
                <a:schemeClr val="dk1"/>
              </a:buClr>
              <a:buSzPts val="3600"/>
              <a:buChar char="•"/>
            </a:pPr>
            <a:r>
              <a:rPr lang="en-US" sz="3600">
                <a:latin typeface="Bodoni"/>
                <a:ea typeface="Bodoni"/>
                <a:cs typeface="Bodoni"/>
                <a:sym typeface="Bodoni"/>
              </a:rPr>
              <a:t> </a:t>
            </a:r>
            <a:r>
              <a:rPr lang="en-US" sz="3600" u="sng">
                <a:latin typeface="Bodoni"/>
                <a:ea typeface="Bodoni"/>
                <a:cs typeface="Bodoni"/>
                <a:sym typeface="Bodoni"/>
              </a:rPr>
              <a:t>April 23, 2026:</a:t>
            </a:r>
            <a:r>
              <a:rPr lang="en-US" sz="3600">
                <a:latin typeface="Bodoni"/>
                <a:ea typeface="Bodoni"/>
                <a:cs typeface="Bodoni"/>
                <a:sym typeface="Bodoni"/>
              </a:rPr>
              <a:t> All Star Parent Meeting</a:t>
            </a:r>
            <a:endParaRPr/>
          </a:p>
          <a:p>
            <a:pPr indent="-228600" lvl="0" marL="228600" rtl="0" algn="l">
              <a:lnSpc>
                <a:spcPct val="90000"/>
              </a:lnSpc>
              <a:spcBef>
                <a:spcPts val="1000"/>
              </a:spcBef>
              <a:spcAft>
                <a:spcPts val="0"/>
              </a:spcAft>
              <a:buClr>
                <a:schemeClr val="dk1"/>
              </a:buClr>
              <a:buSzPts val="3600"/>
              <a:buChar char="•"/>
            </a:pPr>
            <a:r>
              <a:rPr lang="en-US" sz="3600">
                <a:latin typeface="Bodoni"/>
                <a:ea typeface="Bodoni"/>
                <a:cs typeface="Bodoni"/>
                <a:sym typeface="Bodoni"/>
              </a:rPr>
              <a:t> </a:t>
            </a:r>
            <a:r>
              <a:rPr lang="en-US" sz="3600" u="sng">
                <a:latin typeface="Bodoni"/>
                <a:ea typeface="Bodoni"/>
                <a:cs typeface="Bodoni"/>
                <a:sym typeface="Bodoni"/>
              </a:rPr>
              <a:t>May 16, 2026: </a:t>
            </a:r>
            <a:r>
              <a:rPr lang="en-US" sz="3600">
                <a:latin typeface="Bodoni"/>
                <a:ea typeface="Bodoni"/>
                <a:cs typeface="Bodoni"/>
                <a:sym typeface="Bodoni"/>
              </a:rPr>
              <a:t> Closing Ceremonies </a:t>
            </a:r>
            <a:endParaRPr sz="3600">
              <a:latin typeface="Bodoni"/>
              <a:ea typeface="Bodoni"/>
              <a:cs typeface="Bodoni"/>
              <a:sym typeface="Bodoni"/>
            </a:endParaRPr>
          </a:p>
          <a:p>
            <a:pPr indent="0" lvl="0" marL="914400" rtl="0" algn="l">
              <a:lnSpc>
                <a:spcPct val="90000"/>
              </a:lnSpc>
              <a:spcBef>
                <a:spcPts val="1000"/>
              </a:spcBef>
              <a:spcAft>
                <a:spcPts val="0"/>
              </a:spcAft>
              <a:buNone/>
            </a:pPr>
            <a:r>
              <a:rPr lang="en-US" sz="3600">
                <a:latin typeface="Bodoni"/>
                <a:ea typeface="Bodoni"/>
                <a:cs typeface="Bodoni"/>
                <a:sym typeface="Bodoni"/>
              </a:rPr>
              <a:t>Movie Night / Ac. All Am / Div All Stars</a:t>
            </a:r>
            <a:endParaRPr sz="3600" u="sng">
              <a:latin typeface="Bodoni"/>
              <a:ea typeface="Bodoni"/>
              <a:cs typeface="Bodoni"/>
              <a:sym typeface="Bodoni"/>
            </a:endParaRPr>
          </a:p>
        </p:txBody>
      </p:sp>
      <p:sp>
        <p:nvSpPr>
          <p:cNvPr descr="Image result for calendar cartoon image" id="100" name="Google Shape;100;p6"/>
          <p:cNvSpPr/>
          <p:nvPr/>
        </p:nvSpPr>
        <p:spPr>
          <a:xfrm>
            <a:off x="63500" y="-669925"/>
            <a:ext cx="1543050" cy="140017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descr="Image result for calendar cartoon image" id="101" name="Google Shape;101;p6"/>
          <p:cNvSpPr/>
          <p:nvPr/>
        </p:nvSpPr>
        <p:spPr>
          <a:xfrm>
            <a:off x="215900" y="-517525"/>
            <a:ext cx="1487640" cy="140017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4"/>
          <p:cNvSpPr txBox="1"/>
          <p:nvPr>
            <p:ph type="title"/>
          </p:nvPr>
        </p:nvSpPr>
        <p:spPr>
          <a:xfrm>
            <a:off x="1201388" y="-143417"/>
            <a:ext cx="105156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Bodoni"/>
              <a:buNone/>
            </a:pPr>
            <a:r>
              <a:rPr lang="en-US">
                <a:latin typeface="Bodoni"/>
                <a:ea typeface="Bodoni"/>
                <a:cs typeface="Bodoni"/>
                <a:sym typeface="Bodoni"/>
              </a:rPr>
              <a:t>REMINDERS</a:t>
            </a:r>
            <a:endParaRPr>
              <a:latin typeface="Bodoni"/>
              <a:ea typeface="Bodoni"/>
              <a:cs typeface="Bodoni"/>
              <a:sym typeface="Bodoni"/>
            </a:endParaRPr>
          </a:p>
        </p:txBody>
      </p:sp>
      <p:sp>
        <p:nvSpPr>
          <p:cNvPr id="107" name="Google Shape;107;p4"/>
          <p:cNvSpPr txBox="1"/>
          <p:nvPr>
            <p:ph idx="1" type="body"/>
          </p:nvPr>
        </p:nvSpPr>
        <p:spPr>
          <a:xfrm>
            <a:off x="253000" y="885304"/>
            <a:ext cx="11772600" cy="5833500"/>
          </a:xfrm>
          <a:prstGeom prst="rect">
            <a:avLst/>
          </a:prstGeom>
          <a:noFill/>
          <a:ln>
            <a:noFill/>
          </a:ln>
        </p:spPr>
        <p:txBody>
          <a:bodyPr anchorCtr="0" anchor="t" bIns="45700" lIns="91425" spcFirstLastPara="1" rIns="91425" wrap="square" tIns="45700">
            <a:normAutofit lnSpcReduction="20000"/>
          </a:bodyPr>
          <a:lstStyle/>
          <a:p>
            <a:pPr indent="-243840" lvl="0" marL="228600" rtl="0" algn="l">
              <a:lnSpc>
                <a:spcPct val="90000"/>
              </a:lnSpc>
              <a:spcBef>
                <a:spcPts val="0"/>
              </a:spcBef>
              <a:spcAft>
                <a:spcPts val="0"/>
              </a:spcAft>
              <a:buClr>
                <a:schemeClr val="dk1"/>
              </a:buClr>
              <a:buSzPts val="3200"/>
              <a:buChar char="•"/>
            </a:pPr>
            <a:r>
              <a:rPr lang="en-US" sz="3200">
                <a:latin typeface="Bodoni"/>
                <a:ea typeface="Bodoni"/>
                <a:cs typeface="Bodoni"/>
                <a:sym typeface="Bodoni"/>
              </a:rPr>
              <a:t>All players have the opportunity to play all positions </a:t>
            </a:r>
            <a:endParaRPr/>
          </a:p>
          <a:p>
            <a:pPr indent="-243840" lvl="0" marL="228600" rtl="0" algn="l">
              <a:lnSpc>
                <a:spcPct val="90000"/>
              </a:lnSpc>
              <a:spcBef>
                <a:spcPts val="1000"/>
              </a:spcBef>
              <a:spcAft>
                <a:spcPts val="0"/>
              </a:spcAft>
              <a:buClr>
                <a:schemeClr val="dk1"/>
              </a:buClr>
              <a:buSzPts val="3200"/>
              <a:buChar char="•"/>
            </a:pPr>
            <a:r>
              <a:rPr lang="en-US" sz="3200">
                <a:latin typeface="Bodoni"/>
                <a:ea typeface="Bodoni"/>
                <a:cs typeface="Bodoni"/>
                <a:sym typeface="Bodoni"/>
              </a:rPr>
              <a:t>Show up with a practice plan / Consistent communication</a:t>
            </a:r>
            <a:endParaRPr/>
          </a:p>
          <a:p>
            <a:pPr indent="-243840" lvl="0" marL="228600" rtl="0" algn="l">
              <a:lnSpc>
                <a:spcPct val="90000"/>
              </a:lnSpc>
              <a:spcBef>
                <a:spcPts val="1000"/>
              </a:spcBef>
              <a:spcAft>
                <a:spcPts val="0"/>
              </a:spcAft>
              <a:buClr>
                <a:schemeClr val="dk1"/>
              </a:buClr>
              <a:buSzPts val="3200"/>
              <a:buChar char="•"/>
            </a:pPr>
            <a:r>
              <a:rPr lang="en-US" sz="3200">
                <a:latin typeface="Bodoni"/>
                <a:ea typeface="Bodoni"/>
                <a:cs typeface="Bodoni"/>
                <a:sym typeface="Bodoni"/>
              </a:rPr>
              <a:t>Appointing a team Parent to assist with communication. This is a must!!!</a:t>
            </a:r>
            <a:endParaRPr/>
          </a:p>
          <a:p>
            <a:pPr indent="-243840" lvl="0" marL="228600" rtl="0" algn="l">
              <a:lnSpc>
                <a:spcPct val="90000"/>
              </a:lnSpc>
              <a:spcBef>
                <a:spcPts val="1000"/>
              </a:spcBef>
              <a:spcAft>
                <a:spcPts val="0"/>
              </a:spcAft>
              <a:buClr>
                <a:schemeClr val="dk1"/>
              </a:buClr>
              <a:buSzPts val="3200"/>
              <a:buChar char="•"/>
            </a:pPr>
            <a:r>
              <a:rPr lang="en-US" sz="3200">
                <a:latin typeface="Bodoni"/>
                <a:ea typeface="Bodoni"/>
                <a:cs typeface="Bodoni"/>
                <a:sym typeface="Bodoni"/>
              </a:rPr>
              <a:t>Know your audience (kids &amp; parents listening)</a:t>
            </a:r>
            <a:endParaRPr/>
          </a:p>
          <a:p>
            <a:pPr indent="-243840" lvl="0" marL="228600" rtl="0" algn="l">
              <a:lnSpc>
                <a:spcPct val="90000"/>
              </a:lnSpc>
              <a:spcBef>
                <a:spcPts val="1000"/>
              </a:spcBef>
              <a:spcAft>
                <a:spcPts val="0"/>
              </a:spcAft>
              <a:buClr>
                <a:schemeClr val="dk1"/>
              </a:buClr>
              <a:buSzPts val="3200"/>
              <a:buChar char="•"/>
            </a:pPr>
            <a:r>
              <a:rPr lang="en-US" sz="3200">
                <a:latin typeface="Bodoni"/>
                <a:ea typeface="Bodoni"/>
                <a:cs typeface="Bodoni"/>
                <a:sym typeface="Bodoni"/>
              </a:rPr>
              <a:t>Umpire / Coach Communication</a:t>
            </a:r>
            <a:endParaRPr/>
          </a:p>
          <a:p>
            <a:pPr indent="-243840" lvl="0" marL="228600" rtl="0" algn="l">
              <a:lnSpc>
                <a:spcPct val="90000"/>
              </a:lnSpc>
              <a:spcBef>
                <a:spcPts val="1000"/>
              </a:spcBef>
              <a:spcAft>
                <a:spcPts val="0"/>
              </a:spcAft>
              <a:buClr>
                <a:schemeClr val="dk1"/>
              </a:buClr>
              <a:buSzPts val="3200"/>
              <a:buChar char="•"/>
            </a:pPr>
            <a:r>
              <a:rPr lang="en-US" sz="3200">
                <a:latin typeface="Bodoni"/>
                <a:ea typeface="Bodoni"/>
                <a:cs typeface="Bodoni"/>
                <a:sym typeface="Bodoni"/>
              </a:rPr>
              <a:t>Chewing tobacco, smoking &amp;/or vaping **PROHIBITED**</a:t>
            </a:r>
            <a:endParaRPr sz="3200">
              <a:latin typeface="Bodoni"/>
              <a:ea typeface="Bodoni"/>
              <a:cs typeface="Bodoni"/>
              <a:sym typeface="Bodoni"/>
            </a:endParaRPr>
          </a:p>
          <a:p>
            <a:pPr indent="-243840" lvl="0" marL="228600" rtl="0" algn="l">
              <a:lnSpc>
                <a:spcPct val="90000"/>
              </a:lnSpc>
              <a:spcBef>
                <a:spcPts val="1000"/>
              </a:spcBef>
              <a:spcAft>
                <a:spcPts val="0"/>
              </a:spcAft>
              <a:buSzPts val="3200"/>
              <a:buFont typeface="Bodoni"/>
              <a:buChar char="•"/>
            </a:pPr>
            <a:r>
              <a:rPr lang="en-US" sz="3200">
                <a:latin typeface="Bodoni"/>
                <a:ea typeface="Bodoni"/>
                <a:cs typeface="Bodoni"/>
                <a:sym typeface="Bodoni"/>
              </a:rPr>
              <a:t>Seeds in dugouts or on fields **PROHIBITED**</a:t>
            </a:r>
            <a:endParaRPr sz="3200">
              <a:latin typeface="Bodoni"/>
              <a:ea typeface="Bodoni"/>
              <a:cs typeface="Bodoni"/>
              <a:sym typeface="Bodoni"/>
            </a:endParaRPr>
          </a:p>
          <a:p>
            <a:pPr indent="-243840" lvl="0" marL="228600" rtl="0" algn="l">
              <a:lnSpc>
                <a:spcPct val="90000"/>
              </a:lnSpc>
              <a:spcBef>
                <a:spcPts val="1000"/>
              </a:spcBef>
              <a:spcAft>
                <a:spcPts val="0"/>
              </a:spcAft>
              <a:buSzPts val="3200"/>
              <a:buFont typeface="Bodoni"/>
              <a:buChar char="•"/>
            </a:pPr>
            <a:r>
              <a:rPr lang="en-US" sz="3200">
                <a:latin typeface="Bodoni"/>
                <a:ea typeface="Bodoni"/>
                <a:cs typeface="Bodoni"/>
                <a:sym typeface="Bodoni"/>
              </a:rPr>
              <a:t>Gum should not be in the dugout. Last year we had a huge problem with gum in the dugout. </a:t>
            </a:r>
            <a:endParaRPr sz="3200">
              <a:latin typeface="Bodoni"/>
              <a:ea typeface="Bodoni"/>
              <a:cs typeface="Bodoni"/>
              <a:sym typeface="Bodoni"/>
            </a:endParaRPr>
          </a:p>
          <a:p>
            <a:pPr indent="-243840" lvl="0" marL="228600" rtl="0" algn="l">
              <a:lnSpc>
                <a:spcPct val="90000"/>
              </a:lnSpc>
              <a:spcBef>
                <a:spcPts val="1000"/>
              </a:spcBef>
              <a:spcAft>
                <a:spcPts val="0"/>
              </a:spcAft>
              <a:buClr>
                <a:schemeClr val="dk1"/>
              </a:buClr>
              <a:buSzPts val="3200"/>
              <a:buChar char="•"/>
            </a:pPr>
            <a:r>
              <a:rPr lang="en-US" sz="3200">
                <a:latin typeface="Bodoni"/>
                <a:ea typeface="Bodoni"/>
                <a:cs typeface="Bodoni"/>
                <a:sym typeface="Bodoni"/>
              </a:rPr>
              <a:t>Coaching obligation to participate in league events with team</a:t>
            </a:r>
            <a:r>
              <a:rPr b="1" lang="en-US" sz="3200">
                <a:solidFill>
                  <a:srgbClr val="FFFFFF"/>
                </a:solidFill>
                <a:latin typeface="Bodoni"/>
                <a:ea typeface="Bodoni"/>
                <a:cs typeface="Bodoni"/>
                <a:sym typeface="Bodoni"/>
              </a:rPr>
              <a:t>.     </a:t>
            </a:r>
            <a:endParaRPr b="1" sz="3200">
              <a:solidFill>
                <a:srgbClr val="FFFFFF"/>
              </a:solidFill>
              <a:latin typeface="Bodoni"/>
              <a:ea typeface="Bodoni"/>
              <a:cs typeface="Bodoni"/>
              <a:sym typeface="Bodoni"/>
            </a:endParaRPr>
          </a:p>
          <a:p>
            <a:pPr indent="0" lvl="0" marL="457200" rtl="0" algn="l">
              <a:lnSpc>
                <a:spcPct val="90000"/>
              </a:lnSpc>
              <a:spcBef>
                <a:spcPts val="1000"/>
              </a:spcBef>
              <a:spcAft>
                <a:spcPts val="0"/>
              </a:spcAft>
              <a:buNone/>
            </a:pPr>
            <a:r>
              <a:rPr b="1" lang="en-US" sz="3200" u="sng">
                <a:solidFill>
                  <a:srgbClr val="7030A0"/>
                </a:solidFill>
                <a:latin typeface="Bodoni"/>
                <a:ea typeface="Bodoni"/>
                <a:cs typeface="Bodoni"/>
                <a:sym typeface="Bodoni"/>
              </a:rPr>
              <a:t>OPENING DAY MARCH 7TH / HRD &amp; PICTURE DAY APRIL 12TH</a:t>
            </a:r>
            <a:endParaRPr sz="3200" u="sng">
              <a:solidFill>
                <a:srgbClr val="7030A0"/>
              </a:solidFill>
              <a:latin typeface="Bodoni"/>
              <a:ea typeface="Bodoni"/>
              <a:cs typeface="Bodoni"/>
              <a:sym typeface="Bodon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8"/>
          <p:cNvSpPr txBox="1"/>
          <p:nvPr>
            <p:ph type="title"/>
          </p:nvPr>
        </p:nvSpPr>
        <p:spPr>
          <a:xfrm>
            <a:off x="283200" y="235199"/>
            <a:ext cx="11625600" cy="16962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Bodoni"/>
              <a:buNone/>
            </a:pPr>
            <a:r>
              <a:rPr lang="en-US">
                <a:latin typeface="Bodoni"/>
                <a:ea typeface="Bodoni"/>
                <a:cs typeface="Bodoni"/>
                <a:sym typeface="Bodoni"/>
              </a:rPr>
              <a:t>BACKGROUND CHECKS AND APS TRAINING</a:t>
            </a:r>
            <a:endParaRPr>
              <a:latin typeface="Bodoni"/>
              <a:ea typeface="Bodoni"/>
              <a:cs typeface="Bodoni"/>
              <a:sym typeface="Bodoni"/>
            </a:endParaRPr>
          </a:p>
          <a:p>
            <a:pPr indent="0" lvl="0" marL="0" rtl="0" algn="ctr">
              <a:lnSpc>
                <a:spcPct val="90000"/>
              </a:lnSpc>
              <a:spcBef>
                <a:spcPts val="0"/>
              </a:spcBef>
              <a:spcAft>
                <a:spcPts val="0"/>
              </a:spcAft>
              <a:buClr>
                <a:schemeClr val="dk1"/>
              </a:buClr>
              <a:buSzPct val="100000"/>
              <a:buFont typeface="Bodoni"/>
              <a:buNone/>
            </a:pPr>
            <a:r>
              <a:rPr lang="en-US">
                <a:latin typeface="Bodoni"/>
                <a:ea typeface="Bodoni"/>
                <a:cs typeface="Bodoni"/>
                <a:sym typeface="Bodoni"/>
              </a:rPr>
              <a:t>THE FOLLOWING ITEMS MUST BE COMPLETED BEFORE 2/1/2026</a:t>
            </a:r>
            <a:endParaRPr>
              <a:latin typeface="Bodoni"/>
              <a:ea typeface="Bodoni"/>
              <a:cs typeface="Bodoni"/>
              <a:sym typeface="Bodoni"/>
            </a:endParaRPr>
          </a:p>
        </p:txBody>
      </p:sp>
      <p:sp>
        <p:nvSpPr>
          <p:cNvPr id="113" name="Google Shape;113;p8"/>
          <p:cNvSpPr txBox="1"/>
          <p:nvPr>
            <p:ph idx="1" type="body"/>
          </p:nvPr>
        </p:nvSpPr>
        <p:spPr>
          <a:xfrm>
            <a:off x="516250" y="1854126"/>
            <a:ext cx="10896000" cy="4420500"/>
          </a:xfrm>
          <a:prstGeom prst="rect">
            <a:avLst/>
          </a:prstGeom>
          <a:noFill/>
          <a:ln>
            <a:noFill/>
          </a:ln>
        </p:spPr>
        <p:txBody>
          <a:bodyPr anchorCtr="0" anchor="t" bIns="45700" lIns="91425" spcFirstLastPara="1" rIns="91425" wrap="square" tIns="45700">
            <a:noAutofit/>
          </a:bodyPr>
          <a:lstStyle/>
          <a:p>
            <a:pPr indent="0" lvl="0" marL="457200" rtl="0" algn="ctr">
              <a:lnSpc>
                <a:spcPct val="80000"/>
              </a:lnSpc>
              <a:spcBef>
                <a:spcPts val="1000"/>
              </a:spcBef>
              <a:spcAft>
                <a:spcPts val="0"/>
              </a:spcAft>
              <a:buSzPts val="1800"/>
              <a:buNone/>
            </a:pPr>
            <a:r>
              <a:rPr lang="en-US" sz="2660">
                <a:latin typeface="Bodoni"/>
                <a:ea typeface="Bodoni"/>
                <a:cs typeface="Bodoni"/>
                <a:sym typeface="Bodoni"/>
              </a:rPr>
              <a:t>***SAME AS LAST YEAR***</a:t>
            </a:r>
            <a:endParaRPr sz="2660">
              <a:latin typeface="Bodoni"/>
              <a:ea typeface="Bodoni"/>
              <a:cs typeface="Bodoni"/>
              <a:sym typeface="Bodoni"/>
            </a:endParaRPr>
          </a:p>
          <a:p>
            <a:pPr indent="-397510" lvl="0" marL="457200" rtl="0" algn="ctr">
              <a:lnSpc>
                <a:spcPct val="80000"/>
              </a:lnSpc>
              <a:spcBef>
                <a:spcPts val="1000"/>
              </a:spcBef>
              <a:spcAft>
                <a:spcPts val="0"/>
              </a:spcAft>
              <a:buSzPts val="2660"/>
              <a:buFont typeface="Bodoni"/>
              <a:buChar char="-"/>
            </a:pPr>
            <a:r>
              <a:rPr lang="en-US" sz="2660">
                <a:latin typeface="Bodoni"/>
                <a:ea typeface="Bodoni"/>
                <a:cs typeface="Bodoni"/>
                <a:sym typeface="Bodoni"/>
              </a:rPr>
              <a:t>2026 Babe Ruth Membership Required</a:t>
            </a:r>
            <a:endParaRPr sz="2660">
              <a:latin typeface="Bodoni"/>
              <a:ea typeface="Bodoni"/>
              <a:cs typeface="Bodoni"/>
              <a:sym typeface="Bodoni"/>
            </a:endParaRPr>
          </a:p>
          <a:p>
            <a:pPr indent="-397510" lvl="0" marL="457200" rtl="0" algn="ctr">
              <a:lnSpc>
                <a:spcPct val="80000"/>
              </a:lnSpc>
              <a:spcBef>
                <a:spcPts val="1000"/>
              </a:spcBef>
              <a:spcAft>
                <a:spcPts val="0"/>
              </a:spcAft>
              <a:buSzPts val="2660"/>
              <a:buFont typeface="Bodoni"/>
              <a:buChar char="-"/>
            </a:pPr>
            <a:r>
              <a:rPr lang="en-US" sz="2660">
                <a:latin typeface="Bodoni"/>
                <a:ea typeface="Bodoni"/>
                <a:cs typeface="Bodoni"/>
                <a:sym typeface="Bodoni"/>
              </a:rPr>
              <a:t>Live Scan (AGAIN ON 1/29/26 IF YOU MISSED TODAY)</a:t>
            </a:r>
            <a:endParaRPr sz="2660">
              <a:latin typeface="Bodoni"/>
              <a:ea typeface="Bodoni"/>
              <a:cs typeface="Bodoni"/>
              <a:sym typeface="Bodoni"/>
            </a:endParaRPr>
          </a:p>
          <a:p>
            <a:pPr indent="-397510" lvl="0" marL="457200" rtl="0" algn="ctr">
              <a:lnSpc>
                <a:spcPct val="80000"/>
              </a:lnSpc>
              <a:spcBef>
                <a:spcPts val="0"/>
              </a:spcBef>
              <a:spcAft>
                <a:spcPts val="0"/>
              </a:spcAft>
              <a:buSzPts val="2660"/>
              <a:buFont typeface="Bodoni"/>
              <a:buChar char="-"/>
            </a:pPr>
            <a:r>
              <a:rPr lang="en-US" sz="2660">
                <a:latin typeface="Bodoni"/>
                <a:ea typeface="Bodoni"/>
                <a:cs typeface="Bodoni"/>
                <a:sym typeface="Bodoni"/>
              </a:rPr>
              <a:t> Mandated Reporter Training (You will receive an email with an assigned training with a due date) </a:t>
            </a:r>
            <a:endParaRPr sz="2660">
              <a:latin typeface="Bodoni"/>
              <a:ea typeface="Bodoni"/>
              <a:cs typeface="Bodoni"/>
              <a:sym typeface="Bodoni"/>
            </a:endParaRPr>
          </a:p>
          <a:p>
            <a:pPr indent="-397510" lvl="0" marL="457200" rtl="0" algn="ctr">
              <a:lnSpc>
                <a:spcPct val="80000"/>
              </a:lnSpc>
              <a:spcBef>
                <a:spcPts val="1000"/>
              </a:spcBef>
              <a:spcAft>
                <a:spcPts val="0"/>
              </a:spcAft>
              <a:buSzPts val="2660"/>
              <a:buFont typeface="Bodoni"/>
              <a:buChar char="-"/>
            </a:pPr>
            <a:r>
              <a:rPr lang="en-US" sz="2660">
                <a:latin typeface="Bodoni"/>
                <a:ea typeface="Bodoni"/>
                <a:cs typeface="Bodoni"/>
                <a:sym typeface="Bodoni"/>
              </a:rPr>
              <a:t>Babe Ruth League Background Check (Code provided to you for payment) </a:t>
            </a:r>
            <a:endParaRPr sz="2660">
              <a:latin typeface="Bodoni"/>
              <a:ea typeface="Bodoni"/>
              <a:cs typeface="Bodoni"/>
              <a:sym typeface="Bodoni"/>
            </a:endParaRPr>
          </a:p>
          <a:p>
            <a:pPr indent="-397510" lvl="0" marL="457200" rtl="0" algn="ctr">
              <a:lnSpc>
                <a:spcPct val="80000"/>
              </a:lnSpc>
              <a:spcBef>
                <a:spcPts val="0"/>
              </a:spcBef>
              <a:spcAft>
                <a:spcPts val="0"/>
              </a:spcAft>
              <a:buSzPts val="2660"/>
              <a:buFont typeface="Bodoni"/>
              <a:buChar char="-"/>
            </a:pPr>
            <a:r>
              <a:rPr lang="en-US" sz="2660">
                <a:latin typeface="Bodoni"/>
                <a:ea typeface="Bodoni"/>
                <a:cs typeface="Bodoni"/>
                <a:sym typeface="Bodoni"/>
              </a:rPr>
              <a:t>Babe Ruth required APS Training (Instructions will be emailed )</a:t>
            </a:r>
            <a:endParaRPr sz="2660">
              <a:latin typeface="Bodoni"/>
              <a:ea typeface="Bodoni"/>
              <a:cs typeface="Bodoni"/>
              <a:sym typeface="Bodoni"/>
            </a:endParaRPr>
          </a:p>
          <a:p>
            <a:pPr indent="-397510" lvl="0" marL="457200" rtl="0" algn="ctr">
              <a:lnSpc>
                <a:spcPct val="80000"/>
              </a:lnSpc>
              <a:spcBef>
                <a:spcPts val="0"/>
              </a:spcBef>
              <a:spcAft>
                <a:spcPts val="0"/>
              </a:spcAft>
              <a:buSzPts val="2660"/>
              <a:buFont typeface="Bodoni"/>
              <a:buChar char="-"/>
            </a:pPr>
            <a:r>
              <a:rPr lang="en-US" sz="2660">
                <a:latin typeface="Bodoni"/>
                <a:ea typeface="Bodoni"/>
                <a:cs typeface="Bodoni"/>
                <a:sym typeface="Bodoni"/>
              </a:rPr>
              <a:t>Coaching Certificate (Coaching the Babe Ruth Way) Fee to be paid by you</a:t>
            </a:r>
            <a:endParaRPr sz="2660">
              <a:latin typeface="Bodoni"/>
              <a:ea typeface="Bodoni"/>
              <a:cs typeface="Bodoni"/>
              <a:sym typeface="Bodoni"/>
            </a:endParaRPr>
          </a:p>
          <a:p>
            <a:pPr indent="0" lvl="0" marL="457200" rtl="0" algn="ctr">
              <a:lnSpc>
                <a:spcPct val="80000"/>
              </a:lnSpc>
              <a:spcBef>
                <a:spcPts val="1000"/>
              </a:spcBef>
              <a:spcAft>
                <a:spcPts val="0"/>
              </a:spcAft>
              <a:buSzPts val="1800"/>
              <a:buNone/>
            </a:pPr>
            <a:r>
              <a:rPr lang="en-US" sz="2660">
                <a:latin typeface="Bodoni"/>
                <a:ea typeface="Bodoni"/>
                <a:cs typeface="Bodoni"/>
                <a:sym typeface="Bodoni"/>
              </a:rPr>
              <a:t>PLEASE LOGIN TO YOUR SPORTSENGINE ACCOUNT FROM LAST YEAR AND CHECK THE CURRENT </a:t>
            </a:r>
            <a:endParaRPr sz="2660">
              <a:latin typeface="Bodoni"/>
              <a:ea typeface="Bodoni"/>
              <a:cs typeface="Bodoni"/>
              <a:sym typeface="Bodoni"/>
            </a:endParaRPr>
          </a:p>
          <a:p>
            <a:pPr indent="0" lvl="0" marL="457200" rtl="0" algn="ctr">
              <a:lnSpc>
                <a:spcPct val="80000"/>
              </a:lnSpc>
              <a:spcBef>
                <a:spcPts val="1000"/>
              </a:spcBef>
              <a:spcAft>
                <a:spcPts val="0"/>
              </a:spcAft>
              <a:buSzPts val="1800"/>
              <a:buNone/>
            </a:pPr>
            <a:r>
              <a:rPr lang="en-US" sz="2660">
                <a:latin typeface="Bodoni"/>
                <a:ea typeface="Bodoni"/>
                <a:cs typeface="Bodoni"/>
                <a:sym typeface="Bodoni"/>
              </a:rPr>
              <a:t>STATUS OF ALL BABE RUTH ITEMS - CHECK SPREADSHEET</a:t>
            </a:r>
            <a:endParaRPr sz="1420"/>
          </a:p>
        </p:txBody>
      </p:sp>
      <p:pic>
        <p:nvPicPr>
          <p:cNvPr descr="Background Checks | Jefferson County Sheriffs Office" id="114" name="Google Shape;114;p8"/>
          <p:cNvPicPr preferRelativeResize="0"/>
          <p:nvPr/>
        </p:nvPicPr>
        <p:blipFill rotWithShape="1">
          <a:blip r:embed="rId3">
            <a:alphaModFix/>
          </a:blip>
          <a:srcRect b="0" l="0" r="0" t="0"/>
          <a:stretch/>
        </p:blipFill>
        <p:spPr>
          <a:xfrm>
            <a:off x="784511" y="1278966"/>
            <a:ext cx="1576250" cy="1576250"/>
          </a:xfrm>
          <a:prstGeom prst="rect">
            <a:avLst/>
          </a:prstGeom>
          <a:noFill/>
          <a:ln>
            <a:noFill/>
          </a:ln>
        </p:spPr>
      </p:pic>
      <p:pic>
        <p:nvPicPr>
          <p:cNvPr descr="Background Checks | Jefferson County Sheriffs Office" id="115" name="Google Shape;115;p8"/>
          <p:cNvPicPr preferRelativeResize="0"/>
          <p:nvPr/>
        </p:nvPicPr>
        <p:blipFill rotWithShape="1">
          <a:blip r:embed="rId3">
            <a:alphaModFix/>
          </a:blip>
          <a:srcRect b="0" l="0" r="0" t="0"/>
          <a:stretch/>
        </p:blipFill>
        <p:spPr>
          <a:xfrm>
            <a:off x="9964898" y="1278975"/>
            <a:ext cx="1576250" cy="15762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9"/>
          <p:cNvSpPr txBox="1"/>
          <p:nvPr>
            <p:ph type="title"/>
          </p:nvPr>
        </p:nvSpPr>
        <p:spPr>
          <a:xfrm>
            <a:off x="2828200" y="76275"/>
            <a:ext cx="69078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Bodoni"/>
              <a:buNone/>
            </a:pPr>
            <a:r>
              <a:rPr b="1" lang="en-US" sz="4800">
                <a:latin typeface="Bodoni"/>
                <a:ea typeface="Bodoni"/>
                <a:cs typeface="Bodoni"/>
                <a:sym typeface="Bodoni"/>
              </a:rPr>
              <a:t>Practice – Do’s and Don’ts</a:t>
            </a:r>
            <a:endParaRPr/>
          </a:p>
        </p:txBody>
      </p:sp>
      <p:sp>
        <p:nvSpPr>
          <p:cNvPr id="121" name="Google Shape;121;p9"/>
          <p:cNvSpPr txBox="1"/>
          <p:nvPr>
            <p:ph idx="1" type="body"/>
          </p:nvPr>
        </p:nvSpPr>
        <p:spPr>
          <a:xfrm>
            <a:off x="399550" y="1001800"/>
            <a:ext cx="10515600" cy="4351200"/>
          </a:xfrm>
          <a:prstGeom prst="rect">
            <a:avLst/>
          </a:prstGeom>
          <a:noFill/>
          <a:ln>
            <a:noFill/>
          </a:ln>
        </p:spPr>
        <p:txBody>
          <a:bodyPr anchorCtr="0" anchor="t" bIns="45700" lIns="91425" spcFirstLastPara="1" rIns="91425" wrap="square" tIns="45700">
            <a:normAutofit/>
          </a:bodyPr>
          <a:lstStyle/>
          <a:p>
            <a:pPr indent="-203200" lvl="0" marL="228600" rtl="0" algn="l">
              <a:lnSpc>
                <a:spcPct val="90000"/>
              </a:lnSpc>
              <a:spcBef>
                <a:spcPts val="0"/>
              </a:spcBef>
              <a:spcAft>
                <a:spcPts val="0"/>
              </a:spcAft>
              <a:buClr>
                <a:schemeClr val="dk1"/>
              </a:buClr>
              <a:buSzPts val="3200"/>
              <a:buChar char="•"/>
            </a:pPr>
            <a:r>
              <a:rPr lang="en-US" sz="3200">
                <a:latin typeface="Bodoni"/>
                <a:ea typeface="Bodoni"/>
                <a:cs typeface="Bodoni"/>
                <a:sym typeface="Bodoni"/>
              </a:rPr>
              <a:t>Do’s</a:t>
            </a:r>
            <a:endParaRPr sz="2400"/>
          </a:p>
          <a:p>
            <a:pPr indent="-203200" lvl="1" marL="685800" rtl="0" algn="l">
              <a:lnSpc>
                <a:spcPct val="90000"/>
              </a:lnSpc>
              <a:spcBef>
                <a:spcPts val="500"/>
              </a:spcBef>
              <a:spcAft>
                <a:spcPts val="0"/>
              </a:spcAft>
              <a:buClr>
                <a:schemeClr val="dk1"/>
              </a:buClr>
              <a:buSzPts val="3000"/>
              <a:buChar char="•"/>
            </a:pPr>
            <a:r>
              <a:rPr lang="en-US" sz="3000">
                <a:latin typeface="Bodoni"/>
                <a:ea typeface="Bodoni"/>
                <a:cs typeface="Bodoni"/>
                <a:sym typeface="Bodoni"/>
              </a:rPr>
              <a:t>Use your assigned practice field at the times assigned to you</a:t>
            </a:r>
            <a:endParaRPr sz="2000"/>
          </a:p>
          <a:p>
            <a:pPr indent="-203200" lvl="1" marL="685800" rtl="0" algn="l">
              <a:lnSpc>
                <a:spcPct val="90000"/>
              </a:lnSpc>
              <a:spcBef>
                <a:spcPts val="500"/>
              </a:spcBef>
              <a:spcAft>
                <a:spcPts val="0"/>
              </a:spcAft>
              <a:buClr>
                <a:schemeClr val="dk1"/>
              </a:buClr>
              <a:buSzPts val="3000"/>
              <a:buChar char="•"/>
            </a:pPr>
            <a:r>
              <a:rPr lang="en-US" sz="3000">
                <a:latin typeface="Bodoni"/>
                <a:ea typeface="Bodoni"/>
                <a:cs typeface="Bodoni"/>
                <a:sym typeface="Bodoni"/>
              </a:rPr>
              <a:t>Make sure you are off the field and have prepared it for the next team by the time the next practice is scheduled to start</a:t>
            </a:r>
            <a:endParaRPr sz="2000"/>
          </a:p>
          <a:p>
            <a:pPr indent="-203200" lvl="1" marL="685800" rtl="0" algn="l">
              <a:lnSpc>
                <a:spcPct val="90000"/>
              </a:lnSpc>
              <a:spcBef>
                <a:spcPts val="500"/>
              </a:spcBef>
              <a:spcAft>
                <a:spcPts val="0"/>
              </a:spcAft>
              <a:buClr>
                <a:schemeClr val="dk1"/>
              </a:buClr>
              <a:buSzPts val="3000"/>
              <a:buChar char="•"/>
            </a:pPr>
            <a:r>
              <a:rPr lang="en-US" sz="3000">
                <a:latin typeface="Bodoni"/>
                <a:ea typeface="Bodoni"/>
                <a:cs typeface="Bodoni"/>
                <a:sym typeface="Bodoni"/>
              </a:rPr>
              <a:t>Use stations to keep players busy</a:t>
            </a:r>
            <a:endParaRPr sz="2000"/>
          </a:p>
          <a:p>
            <a:pPr indent="-12700" lvl="1" marL="685800" rtl="0" algn="l">
              <a:lnSpc>
                <a:spcPct val="90000"/>
              </a:lnSpc>
              <a:spcBef>
                <a:spcPts val="500"/>
              </a:spcBef>
              <a:spcAft>
                <a:spcPts val="0"/>
              </a:spcAft>
              <a:buClr>
                <a:schemeClr val="dk1"/>
              </a:buClr>
              <a:buSzPts val="3400"/>
              <a:buNone/>
            </a:pPr>
            <a:r>
              <a:t/>
            </a:r>
            <a:endParaRPr sz="3000"/>
          </a:p>
        </p:txBody>
      </p:sp>
      <p:sp>
        <p:nvSpPr>
          <p:cNvPr id="122" name="Google Shape;122;p9"/>
          <p:cNvSpPr txBox="1"/>
          <p:nvPr/>
        </p:nvSpPr>
        <p:spPr>
          <a:xfrm>
            <a:off x="447000" y="3719315"/>
            <a:ext cx="11298000" cy="2552100"/>
          </a:xfrm>
          <a:prstGeom prst="rect">
            <a:avLst/>
          </a:prstGeom>
          <a:noFill/>
          <a:ln>
            <a:noFill/>
          </a:ln>
        </p:spPr>
        <p:txBody>
          <a:bodyPr anchorCtr="0" anchor="t" bIns="91425" lIns="91425" spcFirstLastPara="1" rIns="91425" wrap="square" tIns="91425">
            <a:spAutoFit/>
          </a:bodyPr>
          <a:lstStyle/>
          <a:p>
            <a:pPr indent="-209550" lvl="0" marL="228600" rtl="0" algn="l">
              <a:lnSpc>
                <a:spcPct val="90000"/>
              </a:lnSpc>
              <a:spcBef>
                <a:spcPts val="0"/>
              </a:spcBef>
              <a:spcAft>
                <a:spcPts val="0"/>
              </a:spcAft>
              <a:buClr>
                <a:schemeClr val="dk1"/>
              </a:buClr>
              <a:buSzPts val="3300"/>
              <a:buChar char="•"/>
            </a:pPr>
            <a:r>
              <a:rPr lang="en-US" sz="3300">
                <a:solidFill>
                  <a:schemeClr val="dk1"/>
                </a:solidFill>
                <a:latin typeface="Bodoni"/>
                <a:ea typeface="Bodoni"/>
                <a:cs typeface="Bodoni"/>
                <a:sym typeface="Bodoni"/>
              </a:rPr>
              <a:t>Don’ts</a:t>
            </a:r>
            <a:endParaRPr sz="2500">
              <a:solidFill>
                <a:schemeClr val="dk1"/>
              </a:solidFill>
              <a:latin typeface="Calibri"/>
              <a:ea typeface="Calibri"/>
              <a:cs typeface="Calibri"/>
              <a:sym typeface="Calibri"/>
            </a:endParaRPr>
          </a:p>
          <a:p>
            <a:pPr indent="-209550" lvl="1" marL="685800" rtl="0" algn="l">
              <a:lnSpc>
                <a:spcPct val="90000"/>
              </a:lnSpc>
              <a:spcBef>
                <a:spcPts val="500"/>
              </a:spcBef>
              <a:spcAft>
                <a:spcPts val="0"/>
              </a:spcAft>
              <a:buClr>
                <a:schemeClr val="dk1"/>
              </a:buClr>
              <a:buSzPts val="3100"/>
              <a:buChar char="•"/>
            </a:pPr>
            <a:r>
              <a:rPr lang="en-US" sz="3100">
                <a:solidFill>
                  <a:schemeClr val="dk1"/>
                </a:solidFill>
                <a:latin typeface="Bodoni"/>
                <a:ea typeface="Bodoni"/>
                <a:cs typeface="Bodoni"/>
                <a:sym typeface="Bodoni"/>
              </a:rPr>
              <a:t>Use fields that are not assigned to LYB such as BSP</a:t>
            </a:r>
            <a:endParaRPr sz="2100">
              <a:solidFill>
                <a:schemeClr val="dk1"/>
              </a:solidFill>
              <a:latin typeface="Calibri"/>
              <a:ea typeface="Calibri"/>
              <a:cs typeface="Calibri"/>
              <a:sym typeface="Calibri"/>
            </a:endParaRPr>
          </a:p>
          <a:p>
            <a:pPr indent="-209550" lvl="1" marL="685800" rtl="0" algn="l">
              <a:lnSpc>
                <a:spcPct val="90000"/>
              </a:lnSpc>
              <a:spcBef>
                <a:spcPts val="500"/>
              </a:spcBef>
              <a:spcAft>
                <a:spcPts val="0"/>
              </a:spcAft>
              <a:buClr>
                <a:schemeClr val="dk1"/>
              </a:buClr>
              <a:buSzPts val="3100"/>
              <a:buChar char="•"/>
            </a:pPr>
            <a:r>
              <a:rPr lang="en-US" sz="3100">
                <a:solidFill>
                  <a:schemeClr val="dk1"/>
                </a:solidFill>
                <a:latin typeface="Bodoni"/>
                <a:ea typeface="Bodoni"/>
                <a:cs typeface="Bodoni"/>
                <a:sym typeface="Bodoni"/>
              </a:rPr>
              <a:t>Don’t practice on fields when LYB or CSD has closed the fields</a:t>
            </a:r>
            <a:endParaRPr sz="2700">
              <a:solidFill>
                <a:schemeClr val="dk1"/>
              </a:solidFill>
              <a:latin typeface="Calibri"/>
              <a:ea typeface="Calibri"/>
              <a:cs typeface="Calibri"/>
              <a:sym typeface="Calibri"/>
            </a:endParaRPr>
          </a:p>
          <a:p>
            <a:pPr indent="-209550" lvl="1" marL="685800" rtl="0" algn="l">
              <a:lnSpc>
                <a:spcPct val="90000"/>
              </a:lnSpc>
              <a:spcBef>
                <a:spcPts val="500"/>
              </a:spcBef>
              <a:spcAft>
                <a:spcPts val="0"/>
              </a:spcAft>
              <a:buClr>
                <a:schemeClr val="dk1"/>
              </a:buClr>
              <a:buSzPts val="3100"/>
              <a:buChar char="•"/>
            </a:pPr>
            <a:r>
              <a:rPr lang="en-US" sz="3100">
                <a:solidFill>
                  <a:schemeClr val="dk1"/>
                </a:solidFill>
                <a:latin typeface="Bodoni"/>
                <a:ea typeface="Bodoni"/>
                <a:cs typeface="Bodoni"/>
                <a:sym typeface="Bodoni"/>
              </a:rPr>
              <a:t>Don’t use fields if you can tell that they are too wet for play. / notify your DM</a:t>
            </a:r>
            <a:endParaRPr sz="11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11"/>
          <p:cNvSpPr txBox="1"/>
          <p:nvPr>
            <p:ph type="title"/>
          </p:nvPr>
        </p:nvSpPr>
        <p:spPr>
          <a:xfrm>
            <a:off x="2967250" y="0"/>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Bodoni"/>
              <a:buNone/>
            </a:pPr>
            <a:r>
              <a:rPr b="1" lang="en-US" sz="4800">
                <a:latin typeface="Bodoni"/>
                <a:ea typeface="Bodoni"/>
                <a:cs typeface="Bodoni"/>
                <a:sym typeface="Bodoni"/>
              </a:rPr>
              <a:t>Highlighted Rules</a:t>
            </a:r>
            <a:endParaRPr/>
          </a:p>
        </p:txBody>
      </p:sp>
      <p:sp>
        <p:nvSpPr>
          <p:cNvPr id="128" name="Google Shape;128;p11"/>
          <p:cNvSpPr txBox="1"/>
          <p:nvPr>
            <p:ph idx="1" type="body"/>
          </p:nvPr>
        </p:nvSpPr>
        <p:spPr>
          <a:xfrm>
            <a:off x="0" y="1208975"/>
            <a:ext cx="11715000" cy="5349600"/>
          </a:xfrm>
          <a:prstGeom prst="rect">
            <a:avLst/>
          </a:prstGeom>
          <a:noFill/>
          <a:ln>
            <a:noFill/>
          </a:ln>
        </p:spPr>
        <p:txBody>
          <a:bodyPr anchorCtr="0" anchor="t" bIns="45700" lIns="91425" spcFirstLastPara="1" rIns="91425" wrap="square" tIns="45700">
            <a:normAutofit lnSpcReduction="10000"/>
          </a:bodyPr>
          <a:lstStyle/>
          <a:p>
            <a:pPr indent="-245745" lvl="0" marL="228600" rtl="0" algn="l">
              <a:lnSpc>
                <a:spcPct val="90000"/>
              </a:lnSpc>
              <a:spcBef>
                <a:spcPts val="0"/>
              </a:spcBef>
              <a:spcAft>
                <a:spcPts val="0"/>
              </a:spcAft>
              <a:buClr>
                <a:schemeClr val="dk1"/>
              </a:buClr>
              <a:buSzPts val="3600"/>
              <a:buChar char="•"/>
            </a:pPr>
            <a:r>
              <a:rPr lang="en-US" sz="3600">
                <a:latin typeface="Bodoni"/>
                <a:ea typeface="Bodoni"/>
                <a:cs typeface="Bodoni"/>
                <a:sym typeface="Bodoni"/>
              </a:rPr>
              <a:t>PRINT, READ &amp; KEEP THE COACHES MANUAL!!!</a:t>
            </a:r>
            <a:endParaRPr/>
          </a:p>
          <a:p>
            <a:pPr indent="0" lvl="0" marL="0" rtl="0" algn="l">
              <a:lnSpc>
                <a:spcPct val="90000"/>
              </a:lnSpc>
              <a:spcBef>
                <a:spcPts val="1000"/>
              </a:spcBef>
              <a:spcAft>
                <a:spcPts val="0"/>
              </a:spcAft>
              <a:buClr>
                <a:schemeClr val="dk1"/>
              </a:buClr>
              <a:buSzPts val="3600"/>
              <a:buNone/>
            </a:pPr>
            <a:r>
              <a:rPr lang="en-US" sz="3600">
                <a:latin typeface="Bodoni"/>
                <a:ea typeface="Bodoni"/>
                <a:cs typeface="Bodoni"/>
                <a:sym typeface="Bodoni"/>
              </a:rPr>
              <a:t>	www.lagunayouthbaseball.org</a:t>
            </a:r>
            <a:endParaRPr sz="3600">
              <a:latin typeface="Bodoni"/>
              <a:ea typeface="Bodoni"/>
              <a:cs typeface="Bodoni"/>
              <a:sym typeface="Bodoni"/>
            </a:endParaRPr>
          </a:p>
          <a:p>
            <a:pPr indent="-244792"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USA BAT RULE</a:t>
            </a:r>
            <a:endParaRPr sz="3400">
              <a:latin typeface="Bodoni"/>
              <a:ea typeface="Bodoni"/>
              <a:cs typeface="Bodoni"/>
              <a:sym typeface="Bodoni"/>
            </a:endParaRPr>
          </a:p>
          <a:p>
            <a:pPr indent="-244792"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15.1 Number of Innings  (Every player on a team must sit out 1 inning of defense before any player on the team can sit out a second inning of defense)</a:t>
            </a:r>
            <a:endParaRPr sz="3400">
              <a:latin typeface="Bodoni"/>
              <a:ea typeface="Bodoni"/>
              <a:cs typeface="Bodoni"/>
              <a:sym typeface="Bodoni"/>
            </a:endParaRPr>
          </a:p>
          <a:p>
            <a:pPr indent="-244792"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16.2 Player on Field Rule (8 players)</a:t>
            </a:r>
            <a:endParaRPr sz="3400">
              <a:latin typeface="Bodoni"/>
              <a:ea typeface="Bodoni"/>
              <a:cs typeface="Bodoni"/>
              <a:sym typeface="Bodoni"/>
            </a:endParaRPr>
          </a:p>
          <a:p>
            <a:pPr indent="-244792" lvl="1" marL="685800" rtl="0" algn="l">
              <a:lnSpc>
                <a:spcPct val="90000"/>
              </a:lnSpc>
              <a:spcBef>
                <a:spcPts val="500"/>
              </a:spcBef>
              <a:spcAft>
                <a:spcPts val="0"/>
              </a:spcAft>
              <a:buSzPts val="3400"/>
              <a:buFont typeface="Bodoni"/>
              <a:buChar char="•"/>
            </a:pPr>
            <a:r>
              <a:rPr lang="en-US" sz="3400">
                <a:latin typeface="Bodoni"/>
                <a:ea typeface="Bodoni"/>
                <a:cs typeface="Bodoni"/>
                <a:sym typeface="Bodoni"/>
              </a:rPr>
              <a:t> **New**Pitcher Rest Rule 16.12.1</a:t>
            </a:r>
            <a:endParaRPr sz="3400">
              <a:latin typeface="Bodoni"/>
              <a:ea typeface="Bodoni"/>
              <a:cs typeface="Bodoni"/>
              <a:sym typeface="Bodoni"/>
            </a:endParaRPr>
          </a:p>
          <a:p>
            <a:pPr indent="-244792"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16.16.4 Four Run Rule  (Single A &amp; AA)</a:t>
            </a:r>
            <a:endParaRPr sz="3400">
              <a:latin typeface="Bodoni"/>
              <a:ea typeface="Bodoni"/>
              <a:cs typeface="Bodoni"/>
              <a:sym typeface="Bodoni"/>
            </a:endParaRPr>
          </a:p>
          <a:p>
            <a:pPr indent="-244792" lvl="1" marL="685800" rtl="0" algn="l">
              <a:lnSpc>
                <a:spcPct val="90000"/>
              </a:lnSpc>
              <a:spcBef>
                <a:spcPts val="500"/>
              </a:spcBef>
              <a:spcAft>
                <a:spcPts val="0"/>
              </a:spcAft>
              <a:buSzPts val="3400"/>
              <a:buFont typeface="Bodoni"/>
              <a:buChar char="•"/>
            </a:pPr>
            <a:r>
              <a:rPr lang="en-US" sz="3400">
                <a:latin typeface="Bodoni"/>
                <a:ea typeface="Bodoni"/>
                <a:cs typeface="Bodoni"/>
                <a:sym typeface="Bodoni"/>
              </a:rPr>
              <a:t>**New**16.17.6 Run Rule Minors</a:t>
            </a:r>
            <a:endParaRPr sz="3400">
              <a:latin typeface="Bodoni"/>
              <a:ea typeface="Bodoni"/>
              <a:cs typeface="Bodoni"/>
              <a:sym typeface="Bodoni"/>
            </a:endParaRPr>
          </a:p>
          <a:p>
            <a:pPr indent="0" lvl="0" marL="914400" rtl="0" algn="l">
              <a:lnSpc>
                <a:spcPct val="90000"/>
              </a:lnSpc>
              <a:spcBef>
                <a:spcPts val="500"/>
              </a:spcBef>
              <a:spcAft>
                <a:spcPts val="0"/>
              </a:spcAft>
              <a:buNone/>
            </a:pPr>
            <a:r>
              <a:t/>
            </a:r>
            <a:endParaRPr/>
          </a:p>
        </p:txBody>
      </p:sp>
      <p:pic>
        <p:nvPicPr>
          <p:cNvPr id="129" name="Google Shape;129;p11"/>
          <p:cNvPicPr preferRelativeResize="0"/>
          <p:nvPr/>
        </p:nvPicPr>
        <p:blipFill rotWithShape="1">
          <a:blip r:embed="rId3">
            <a:alphaModFix/>
          </a:blip>
          <a:srcRect b="0" l="0" r="0" t="0"/>
          <a:stretch/>
        </p:blipFill>
        <p:spPr>
          <a:xfrm>
            <a:off x="8304750" y="3830200"/>
            <a:ext cx="3455300" cy="24821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12"/>
          <p:cNvSpPr txBox="1"/>
          <p:nvPr>
            <p:ph type="title"/>
          </p:nvPr>
        </p:nvSpPr>
        <p:spPr>
          <a:xfrm>
            <a:off x="4122750" y="-287500"/>
            <a:ext cx="48000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Bodoni"/>
              <a:buNone/>
            </a:pPr>
            <a:r>
              <a:rPr b="1" lang="en-US" sz="4800">
                <a:latin typeface="Bodoni"/>
                <a:ea typeface="Bodoni"/>
                <a:cs typeface="Bodoni"/>
                <a:sym typeface="Bodoni"/>
              </a:rPr>
              <a:t>Reminders </a:t>
            </a:r>
            <a:endParaRPr/>
          </a:p>
        </p:txBody>
      </p:sp>
      <p:sp>
        <p:nvSpPr>
          <p:cNvPr id="135" name="Google Shape;135;p12"/>
          <p:cNvSpPr txBox="1"/>
          <p:nvPr>
            <p:ph idx="1" type="body"/>
          </p:nvPr>
        </p:nvSpPr>
        <p:spPr>
          <a:xfrm>
            <a:off x="191400" y="638050"/>
            <a:ext cx="12000600" cy="3181500"/>
          </a:xfrm>
          <a:prstGeom prst="rect">
            <a:avLst/>
          </a:prstGeom>
          <a:noFill/>
          <a:ln>
            <a:noFill/>
          </a:ln>
        </p:spPr>
        <p:txBody>
          <a:bodyPr anchorCtr="0" anchor="t" bIns="45700" lIns="91425" spcFirstLastPara="1" rIns="91425" wrap="square" tIns="45700">
            <a:normAutofit/>
          </a:bodyPr>
          <a:lstStyle/>
          <a:p>
            <a:pPr indent="-209550" lvl="0" marL="228600" rtl="0" algn="l">
              <a:lnSpc>
                <a:spcPct val="90000"/>
              </a:lnSpc>
              <a:spcBef>
                <a:spcPts val="0"/>
              </a:spcBef>
              <a:spcAft>
                <a:spcPts val="0"/>
              </a:spcAft>
              <a:buClr>
                <a:schemeClr val="dk1"/>
              </a:buClr>
              <a:buSzPts val="3300"/>
              <a:buChar char="•"/>
            </a:pPr>
            <a:r>
              <a:rPr lang="en-US" sz="3300">
                <a:latin typeface="Bodoni"/>
                <a:ea typeface="Bodoni"/>
                <a:cs typeface="Bodoni"/>
                <a:sym typeface="Bodoni"/>
              </a:rPr>
              <a:t>Regular season playing time – positions</a:t>
            </a:r>
            <a:endParaRPr sz="2500"/>
          </a:p>
          <a:p>
            <a:pPr indent="-209550" lvl="1" marL="685800" rtl="0" algn="l">
              <a:lnSpc>
                <a:spcPct val="90000"/>
              </a:lnSpc>
              <a:spcBef>
                <a:spcPts val="500"/>
              </a:spcBef>
              <a:spcAft>
                <a:spcPts val="0"/>
              </a:spcAft>
              <a:buClr>
                <a:schemeClr val="dk1"/>
              </a:buClr>
              <a:buSzPts val="2900"/>
              <a:buChar char="•"/>
            </a:pPr>
            <a:r>
              <a:rPr lang="en-US" sz="2900">
                <a:latin typeface="Bodoni"/>
                <a:ea typeface="Bodoni"/>
                <a:cs typeface="Bodoni"/>
                <a:sym typeface="Bodoni"/>
              </a:rPr>
              <a:t>In AAA, Minor and Major it is </a:t>
            </a:r>
            <a:r>
              <a:rPr b="1" lang="en-US" sz="2900">
                <a:latin typeface="Bodoni"/>
                <a:ea typeface="Bodoni"/>
                <a:cs typeface="Bodoni"/>
                <a:sym typeface="Bodoni"/>
              </a:rPr>
              <a:t>mandatory </a:t>
            </a:r>
            <a:r>
              <a:rPr lang="en-US" sz="2900">
                <a:latin typeface="Bodoni"/>
                <a:ea typeface="Bodoni"/>
                <a:cs typeface="Bodoni"/>
                <a:sym typeface="Bodoni"/>
              </a:rPr>
              <a:t>to move players around during the regular season and all players should be given the chance to play an outfield and an infield position in each game.</a:t>
            </a:r>
            <a:endParaRPr sz="2100"/>
          </a:p>
          <a:p>
            <a:pPr indent="-209550" lvl="1" marL="685800" rtl="0" algn="l">
              <a:lnSpc>
                <a:spcPct val="90000"/>
              </a:lnSpc>
              <a:spcBef>
                <a:spcPts val="500"/>
              </a:spcBef>
              <a:spcAft>
                <a:spcPts val="0"/>
              </a:spcAft>
              <a:buClr>
                <a:schemeClr val="dk1"/>
              </a:buClr>
              <a:buSzPts val="2900"/>
              <a:buChar char="•"/>
            </a:pPr>
            <a:r>
              <a:rPr lang="en-US" sz="2900">
                <a:latin typeface="Bodoni"/>
                <a:ea typeface="Bodoni"/>
                <a:cs typeface="Bodoni"/>
                <a:sym typeface="Bodoni"/>
              </a:rPr>
              <a:t>In AA, There is a 4 Run Rule. Each player should play at least two innings of infield each game.  </a:t>
            </a:r>
            <a:r>
              <a:rPr b="1" lang="en-US" sz="2900">
                <a:latin typeface="Bodoni"/>
                <a:ea typeface="Bodoni"/>
                <a:cs typeface="Bodoni"/>
                <a:sym typeface="Bodoni"/>
              </a:rPr>
              <a:t>No player </a:t>
            </a:r>
            <a:r>
              <a:rPr lang="en-US" sz="2900">
                <a:latin typeface="Bodoni"/>
                <a:ea typeface="Bodoni"/>
                <a:cs typeface="Bodoni"/>
                <a:sym typeface="Bodoni"/>
              </a:rPr>
              <a:t>may play more than 2 innings in any position in any game.</a:t>
            </a:r>
            <a:endParaRPr sz="2100"/>
          </a:p>
        </p:txBody>
      </p:sp>
      <p:sp>
        <p:nvSpPr>
          <p:cNvPr id="136" name="Google Shape;136;p12"/>
          <p:cNvSpPr txBox="1"/>
          <p:nvPr>
            <p:ph idx="1" type="body"/>
          </p:nvPr>
        </p:nvSpPr>
        <p:spPr>
          <a:xfrm>
            <a:off x="104450" y="3694375"/>
            <a:ext cx="12261300" cy="3227700"/>
          </a:xfrm>
          <a:prstGeom prst="rect">
            <a:avLst/>
          </a:prstGeom>
          <a:noFill/>
          <a:ln>
            <a:noFill/>
          </a:ln>
        </p:spPr>
        <p:txBody>
          <a:bodyPr anchorCtr="0" anchor="t" bIns="45700" lIns="91425" spcFirstLastPara="1" rIns="91425" wrap="square" tIns="45700">
            <a:normAutofit/>
          </a:bodyPr>
          <a:lstStyle/>
          <a:p>
            <a:pPr indent="-196850" lvl="0" marL="228600" rtl="0" algn="l">
              <a:lnSpc>
                <a:spcPct val="90000"/>
              </a:lnSpc>
              <a:spcBef>
                <a:spcPts val="0"/>
              </a:spcBef>
              <a:spcAft>
                <a:spcPts val="0"/>
              </a:spcAft>
              <a:buClr>
                <a:schemeClr val="dk1"/>
              </a:buClr>
              <a:buSzPts val="2700"/>
              <a:buChar char="•"/>
            </a:pPr>
            <a:r>
              <a:rPr lang="en-US" sz="2700">
                <a:latin typeface="Bodoni"/>
                <a:ea typeface="Bodoni"/>
                <a:cs typeface="Bodoni"/>
                <a:sym typeface="Bodoni"/>
              </a:rPr>
              <a:t>Coaches and Players must participate in 8 complete games to be considered for All-Stars and coaching the following season.</a:t>
            </a:r>
            <a:endParaRPr sz="2300"/>
          </a:p>
          <a:p>
            <a:pPr indent="-196850" lvl="0" marL="228600" rtl="0" algn="l">
              <a:lnSpc>
                <a:spcPct val="90000"/>
              </a:lnSpc>
              <a:spcBef>
                <a:spcPts val="1000"/>
              </a:spcBef>
              <a:spcAft>
                <a:spcPts val="0"/>
              </a:spcAft>
              <a:buClr>
                <a:schemeClr val="dk1"/>
              </a:buClr>
              <a:buSzPts val="2700"/>
              <a:buChar char="•"/>
            </a:pPr>
            <a:r>
              <a:rPr lang="en-US" sz="2700">
                <a:latin typeface="Bodoni"/>
                <a:ea typeface="Bodoni"/>
                <a:cs typeface="Bodoni"/>
                <a:sym typeface="Bodoni"/>
              </a:rPr>
              <a:t>Games Protests – Read process in Rule Book</a:t>
            </a:r>
            <a:endParaRPr sz="2300"/>
          </a:p>
          <a:p>
            <a:pPr indent="-196850" lvl="1" marL="685800" rtl="0" algn="l">
              <a:lnSpc>
                <a:spcPct val="90000"/>
              </a:lnSpc>
              <a:spcBef>
                <a:spcPts val="500"/>
              </a:spcBef>
              <a:spcAft>
                <a:spcPts val="0"/>
              </a:spcAft>
              <a:buClr>
                <a:schemeClr val="dk1"/>
              </a:buClr>
              <a:buSzPts val="2300"/>
              <a:buChar char="•"/>
            </a:pPr>
            <a:r>
              <a:rPr lang="en-US" sz="2300">
                <a:latin typeface="Bodoni"/>
                <a:ea typeface="Bodoni"/>
                <a:cs typeface="Bodoni"/>
                <a:sym typeface="Bodoni"/>
              </a:rPr>
              <a:t>If process isn’t followed. Protest will be null.</a:t>
            </a:r>
            <a:endParaRPr sz="1900"/>
          </a:p>
          <a:p>
            <a:pPr indent="-228600" lvl="0" marL="228600" rtl="0" algn="l">
              <a:lnSpc>
                <a:spcPct val="90000"/>
              </a:lnSpc>
              <a:spcBef>
                <a:spcPts val="1000"/>
              </a:spcBef>
              <a:spcAft>
                <a:spcPts val="0"/>
              </a:spcAft>
              <a:buClr>
                <a:schemeClr val="dk1"/>
              </a:buClr>
              <a:buSzPts val="3200"/>
              <a:buChar char="•"/>
            </a:pPr>
            <a:r>
              <a:rPr lang="en-US" sz="2700">
                <a:latin typeface="Bodoni"/>
                <a:ea typeface="Bodoni"/>
                <a:cs typeface="Bodoni"/>
                <a:sym typeface="Bodoni"/>
              </a:rPr>
              <a:t>Parent Conduct – It is the responsibility of coaches to control their parents.  Not the umpires.  Coaches will be ejected if parents behavior is unbecoming</a:t>
            </a:r>
            <a:r>
              <a:rPr lang="en-US" sz="3100">
                <a:latin typeface="Bodoni"/>
                <a:ea typeface="Bodoni"/>
                <a:cs typeface="Bodoni"/>
                <a:sym typeface="Bodoni"/>
              </a:rPr>
              <a:t>. </a:t>
            </a:r>
            <a:r>
              <a:rPr lang="en-US" sz="2700">
                <a:latin typeface="Bodoni"/>
                <a:ea typeface="Bodoni"/>
                <a:cs typeface="Bodoni"/>
                <a:sym typeface="Bodoni"/>
              </a:rPr>
              <a:t>Please contact your DM if you are having an issue with parents, ASAP</a:t>
            </a:r>
            <a:endParaRPr sz="19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0" name="Shape 140"/>
        <p:cNvGrpSpPr/>
        <p:nvPr/>
      </p:nvGrpSpPr>
      <p:grpSpPr>
        <a:xfrm>
          <a:off x="0" y="0"/>
          <a:ext cx="0" cy="0"/>
          <a:chOff x="0" y="0"/>
          <a:chExt cx="0" cy="0"/>
        </a:xfrm>
      </p:grpSpPr>
      <p:sp>
        <p:nvSpPr>
          <p:cNvPr id="141" name="Google Shape;141;p7"/>
          <p:cNvSpPr/>
          <p:nvPr/>
        </p:nvSpPr>
        <p:spPr>
          <a:xfrm>
            <a:off x="-1"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2" name="Google Shape;142;p7"/>
          <p:cNvSpPr txBox="1"/>
          <p:nvPr>
            <p:ph type="title"/>
          </p:nvPr>
        </p:nvSpPr>
        <p:spPr>
          <a:xfrm>
            <a:off x="2142965" y="-35632"/>
            <a:ext cx="2093100" cy="657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Bodoni"/>
              <a:buNone/>
            </a:pPr>
            <a:r>
              <a:rPr lang="en-US" sz="4000">
                <a:latin typeface="Bodoni"/>
                <a:ea typeface="Bodoni"/>
                <a:cs typeface="Bodoni"/>
                <a:sym typeface="Bodoni"/>
              </a:rPr>
              <a:t>Fields</a:t>
            </a:r>
            <a:endParaRPr/>
          </a:p>
        </p:txBody>
      </p:sp>
      <p:sp>
        <p:nvSpPr>
          <p:cNvPr id="143" name="Google Shape;143;p7"/>
          <p:cNvSpPr txBox="1"/>
          <p:nvPr>
            <p:ph idx="1" type="body"/>
          </p:nvPr>
        </p:nvSpPr>
        <p:spPr>
          <a:xfrm>
            <a:off x="264026" y="651943"/>
            <a:ext cx="6671400" cy="6559500"/>
          </a:xfrm>
          <a:prstGeom prst="rect">
            <a:avLst/>
          </a:prstGeom>
          <a:noFill/>
          <a:ln>
            <a:noFill/>
          </a:ln>
        </p:spPr>
        <p:txBody>
          <a:bodyPr anchorCtr="0" anchor="t" bIns="45700" lIns="91425" spcFirstLastPara="1" rIns="91425" wrap="square" tIns="45700">
            <a:noAutofit/>
          </a:bodyPr>
          <a:lstStyle/>
          <a:p>
            <a:pPr indent="-247650" lvl="0" marL="228600" rtl="0" algn="l">
              <a:lnSpc>
                <a:spcPct val="90000"/>
              </a:lnSpc>
              <a:spcBef>
                <a:spcPts val="0"/>
              </a:spcBef>
              <a:spcAft>
                <a:spcPts val="0"/>
              </a:spcAft>
              <a:buClr>
                <a:schemeClr val="dk1"/>
              </a:buClr>
              <a:buSzPts val="1700"/>
              <a:buChar char="•"/>
            </a:pPr>
            <a:r>
              <a:rPr lang="en-US" sz="1700">
                <a:latin typeface="Bodoni"/>
                <a:ea typeface="Bodoni"/>
                <a:cs typeface="Bodoni"/>
                <a:sym typeface="Bodoni"/>
              </a:rPr>
              <a:t>Taking care of the Fields</a:t>
            </a:r>
            <a:endParaRPr sz="3100"/>
          </a:p>
          <a:p>
            <a:pPr indent="-247650" lvl="1" marL="685800" rtl="0" algn="l">
              <a:lnSpc>
                <a:spcPct val="90000"/>
              </a:lnSpc>
              <a:spcBef>
                <a:spcPts val="500"/>
              </a:spcBef>
              <a:spcAft>
                <a:spcPts val="0"/>
              </a:spcAft>
              <a:buClr>
                <a:schemeClr val="dk1"/>
              </a:buClr>
              <a:buSzPts val="1700"/>
              <a:buChar char="•"/>
            </a:pPr>
            <a:r>
              <a:rPr lang="en-US" sz="1700">
                <a:latin typeface="Bodoni"/>
                <a:ea typeface="Bodoni"/>
                <a:cs typeface="Bodoni"/>
                <a:sym typeface="Bodoni"/>
              </a:rPr>
              <a:t>Locking sheds always. We need the items in the sheds to take care of our fields properly. This includes ensuring tools are returned in an orderly fashion and not just thrown back in the shed.</a:t>
            </a:r>
            <a:endParaRPr sz="2700"/>
          </a:p>
          <a:p>
            <a:pPr indent="-247650" lvl="1" marL="685800" rtl="0" algn="l">
              <a:lnSpc>
                <a:spcPct val="90000"/>
              </a:lnSpc>
              <a:spcBef>
                <a:spcPts val="500"/>
              </a:spcBef>
              <a:spcAft>
                <a:spcPts val="0"/>
              </a:spcAft>
              <a:buClr>
                <a:schemeClr val="dk1"/>
              </a:buClr>
              <a:buSzPts val="1700"/>
              <a:buChar char="•"/>
            </a:pPr>
            <a:r>
              <a:rPr lang="en-US" sz="1700">
                <a:latin typeface="Bodoni"/>
                <a:ea typeface="Bodoni"/>
                <a:cs typeface="Bodoni"/>
                <a:sym typeface="Bodoni"/>
              </a:rPr>
              <a:t>Letting your DM know when something needs attention (material, leaks, etc. IMMEDIATELY – being proactive is helpful. The fields person cannot be everywhere.</a:t>
            </a:r>
            <a:endParaRPr sz="2700"/>
          </a:p>
          <a:p>
            <a:pPr indent="-247650" lvl="1" marL="685800" rtl="0" algn="l">
              <a:lnSpc>
                <a:spcPct val="90000"/>
              </a:lnSpc>
              <a:spcBef>
                <a:spcPts val="500"/>
              </a:spcBef>
              <a:spcAft>
                <a:spcPts val="0"/>
              </a:spcAft>
              <a:buClr>
                <a:schemeClr val="dk1"/>
              </a:buClr>
              <a:buSzPts val="1700"/>
              <a:buChar char="•"/>
            </a:pPr>
            <a:r>
              <a:rPr lang="en-US" sz="1700">
                <a:latin typeface="Bodoni"/>
                <a:ea typeface="Bodoni"/>
                <a:cs typeface="Bodoni"/>
                <a:sym typeface="Bodoni"/>
              </a:rPr>
              <a:t>Coaches are responsible for learning as well as teaching the proper way to prep and breakdown a field. If you see that fields are being taken care of incorrectly, say something.</a:t>
            </a:r>
            <a:endParaRPr sz="2700"/>
          </a:p>
          <a:p>
            <a:pPr indent="-247650" lvl="1" marL="685800" rtl="0" algn="l">
              <a:lnSpc>
                <a:spcPct val="90000"/>
              </a:lnSpc>
              <a:spcBef>
                <a:spcPts val="500"/>
              </a:spcBef>
              <a:spcAft>
                <a:spcPts val="0"/>
              </a:spcAft>
              <a:buClr>
                <a:schemeClr val="dk1"/>
              </a:buClr>
              <a:buSzPts val="1700"/>
              <a:buChar char="•"/>
            </a:pPr>
            <a:r>
              <a:rPr lang="en-US" sz="1700">
                <a:latin typeface="Bodoni"/>
                <a:ea typeface="Bodoni"/>
                <a:cs typeface="Bodoni"/>
                <a:sym typeface="Bodoni"/>
              </a:rPr>
              <a:t>Pictures and Descriptions will be updated in sheds. First practice you need to have a sign up for your parents. Let them know they will need to do field prep and breakdown. Once your crew has been assigned, go over the proper way to maintain the fields with them. If you need a board member to help with this, please reach out. We can come out to your practice.</a:t>
            </a:r>
            <a:endParaRPr sz="2700"/>
          </a:p>
          <a:p>
            <a:pPr indent="-247650" lvl="0" marL="228600" rtl="0" algn="l">
              <a:lnSpc>
                <a:spcPct val="90000"/>
              </a:lnSpc>
              <a:spcBef>
                <a:spcPts val="1000"/>
              </a:spcBef>
              <a:spcAft>
                <a:spcPts val="0"/>
              </a:spcAft>
              <a:buClr>
                <a:schemeClr val="dk1"/>
              </a:buClr>
              <a:buSzPts val="1700"/>
              <a:buChar char="•"/>
            </a:pPr>
            <a:r>
              <a:rPr lang="en-US" sz="1700">
                <a:latin typeface="Bodoni"/>
                <a:ea typeface="Bodoni"/>
                <a:cs typeface="Bodoni"/>
                <a:sym typeface="Bodoni"/>
              </a:rPr>
              <a:t>Fields day – What to expect</a:t>
            </a:r>
            <a:endParaRPr sz="3100"/>
          </a:p>
          <a:p>
            <a:pPr indent="-247650" lvl="0" marL="228600" rtl="0" algn="l">
              <a:lnSpc>
                <a:spcPct val="90000"/>
              </a:lnSpc>
              <a:spcBef>
                <a:spcPts val="1000"/>
              </a:spcBef>
              <a:spcAft>
                <a:spcPts val="0"/>
              </a:spcAft>
              <a:buClr>
                <a:schemeClr val="dk1"/>
              </a:buClr>
              <a:buSzPts val="1700"/>
              <a:buChar char="•"/>
            </a:pPr>
            <a:r>
              <a:rPr lang="en-US" sz="1700">
                <a:latin typeface="Bodoni"/>
                <a:ea typeface="Bodoni"/>
                <a:cs typeface="Bodoni"/>
                <a:sym typeface="Bodoni"/>
              </a:rPr>
              <a:t>Fields Day = Saturday, 2/28/2026 – AT LEAST 1 COACH FROM EACH TEAM MUST BE PRESENT. BRING YOUR FIELDS CREW</a:t>
            </a:r>
            <a:endParaRPr sz="3100"/>
          </a:p>
          <a:p>
            <a:pPr indent="-247650" lvl="1" marL="685800" rtl="0" algn="l">
              <a:lnSpc>
                <a:spcPct val="90000"/>
              </a:lnSpc>
              <a:spcBef>
                <a:spcPts val="500"/>
              </a:spcBef>
              <a:spcAft>
                <a:spcPts val="0"/>
              </a:spcAft>
              <a:buClr>
                <a:schemeClr val="dk1"/>
              </a:buClr>
              <a:buSzPts val="1700"/>
              <a:buChar char="•"/>
            </a:pPr>
            <a:r>
              <a:rPr lang="en-US" sz="1700">
                <a:latin typeface="Bodoni"/>
                <a:ea typeface="Bodoni"/>
                <a:cs typeface="Bodoni"/>
                <a:sym typeface="Bodoni"/>
              </a:rPr>
              <a:t>This is a requirement so that everyone understands the expectation and proper ways to maintain the field.</a:t>
            </a:r>
            <a:endParaRPr sz="2000"/>
          </a:p>
        </p:txBody>
      </p:sp>
      <p:pic>
        <p:nvPicPr>
          <p:cNvPr descr="Facilities • Morse Community Park" id="144" name="Google Shape;144;p7"/>
          <p:cNvPicPr preferRelativeResize="0"/>
          <p:nvPr/>
        </p:nvPicPr>
        <p:blipFill rotWithShape="1">
          <a:blip r:embed="rId3">
            <a:alphaModFix/>
          </a:blip>
          <a:srcRect b="-1" l="25405" r="25999" t="0"/>
          <a:stretch/>
        </p:blipFill>
        <p:spPr>
          <a:xfrm>
            <a:off x="7199440" y="10"/>
            <a:ext cx="4992560" cy="685799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4"/>
          <p:cNvSpPr txBox="1"/>
          <p:nvPr>
            <p:ph type="title"/>
          </p:nvPr>
        </p:nvSpPr>
        <p:spPr>
          <a:xfrm>
            <a:off x="3548448" y="307459"/>
            <a:ext cx="4903573"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Bodoni"/>
              <a:buNone/>
            </a:pPr>
            <a:r>
              <a:rPr b="1" lang="en-US" sz="4400">
                <a:latin typeface="Bodoni"/>
                <a:ea typeface="Bodoni"/>
                <a:cs typeface="Bodoni"/>
                <a:sym typeface="Bodoni"/>
              </a:rPr>
              <a:t>Player Agent</a:t>
            </a:r>
            <a:endParaRPr/>
          </a:p>
        </p:txBody>
      </p:sp>
      <p:sp>
        <p:nvSpPr>
          <p:cNvPr id="150" name="Google Shape;150;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3600"/>
              <a:buChar char="•"/>
            </a:pPr>
            <a:r>
              <a:rPr lang="en-US" sz="3600">
                <a:latin typeface="Bodoni"/>
                <a:ea typeface="Bodoni"/>
                <a:cs typeface="Bodoni"/>
                <a:sym typeface="Bodoni"/>
              </a:rPr>
              <a:t>Number of Players expected: 525</a:t>
            </a:r>
            <a:endParaRPr/>
          </a:p>
          <a:p>
            <a:pPr indent="-228600" lvl="0" marL="228600" rtl="0" algn="l">
              <a:lnSpc>
                <a:spcPct val="90000"/>
              </a:lnSpc>
              <a:spcBef>
                <a:spcPts val="1000"/>
              </a:spcBef>
              <a:spcAft>
                <a:spcPts val="0"/>
              </a:spcAft>
              <a:buClr>
                <a:schemeClr val="dk1"/>
              </a:buClr>
              <a:buSzPts val="3600"/>
              <a:buChar char="•"/>
            </a:pPr>
            <a:r>
              <a:rPr lang="en-US" sz="3600">
                <a:latin typeface="Bodoni"/>
                <a:ea typeface="Bodoni"/>
                <a:cs typeface="Bodoni"/>
                <a:sym typeface="Bodoni"/>
              </a:rPr>
              <a:t>Number of Teams:</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Majors: 6</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Minors: 8</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AAA: 6</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AA: 8</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Single A: 8</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Rookie: 7</a:t>
            </a:r>
            <a:endParaRPr/>
          </a:p>
        </p:txBody>
      </p:sp>
      <p:pic>
        <p:nvPicPr>
          <p:cNvPr descr="Premium AI Image | Cartoon little boy baseball bat AI generated Image" id="151" name="Google Shape;151;p14"/>
          <p:cNvPicPr preferRelativeResize="0"/>
          <p:nvPr/>
        </p:nvPicPr>
        <p:blipFill rotWithShape="1">
          <a:blip r:embed="rId3">
            <a:alphaModFix/>
          </a:blip>
          <a:srcRect b="0" l="0" r="0" t="0"/>
          <a:stretch/>
        </p:blipFill>
        <p:spPr>
          <a:xfrm>
            <a:off x="7719000" y="2477996"/>
            <a:ext cx="4072545" cy="407254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5"/>
          <p:cNvSpPr txBox="1"/>
          <p:nvPr>
            <p:ph type="title"/>
          </p:nvPr>
        </p:nvSpPr>
        <p:spPr>
          <a:xfrm>
            <a:off x="3278658" y="365125"/>
            <a:ext cx="8075141"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Bodoni"/>
              <a:buNone/>
            </a:pPr>
            <a:r>
              <a:rPr b="1" lang="en-US" sz="4400">
                <a:latin typeface="Bodoni"/>
                <a:ea typeface="Bodoni"/>
                <a:cs typeface="Bodoni"/>
                <a:sym typeface="Bodoni"/>
              </a:rPr>
              <a:t>Player Agent </a:t>
            </a:r>
            <a:endParaRPr/>
          </a:p>
        </p:txBody>
      </p:sp>
      <p:sp>
        <p:nvSpPr>
          <p:cNvPr id="157" name="Google Shape;157;p15"/>
          <p:cNvSpPr txBox="1"/>
          <p:nvPr>
            <p:ph idx="1" type="body"/>
          </p:nvPr>
        </p:nvSpPr>
        <p:spPr>
          <a:xfrm>
            <a:off x="739345" y="2690598"/>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600"/>
              <a:buChar char="•"/>
            </a:pPr>
            <a:r>
              <a:rPr lang="en-US" sz="3600">
                <a:latin typeface="Bodoni"/>
                <a:ea typeface="Bodoni"/>
                <a:cs typeface="Bodoni"/>
                <a:sym typeface="Bodoni"/>
              </a:rPr>
              <a:t>Player Assessments – what to expect</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Assessment grid and add-ons</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Assessment process</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Ages for each division to watch</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Conduct at assessments</a:t>
            </a:r>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Draft order</a:t>
            </a:r>
            <a:endParaRPr/>
          </a:p>
          <a:p>
            <a:pPr indent="-12700" lvl="1" marL="685800" rtl="0" algn="l">
              <a:lnSpc>
                <a:spcPct val="90000"/>
              </a:lnSpc>
              <a:spcBef>
                <a:spcPts val="500"/>
              </a:spcBef>
              <a:spcAft>
                <a:spcPts val="0"/>
              </a:spcAft>
              <a:buClr>
                <a:schemeClr val="dk1"/>
              </a:buClr>
              <a:buSzPts val="3400"/>
              <a:buNone/>
            </a:pPr>
            <a:r>
              <a:t/>
            </a:r>
            <a:endParaRPr sz="3400"/>
          </a:p>
        </p:txBody>
      </p:sp>
      <p:pic>
        <p:nvPicPr>
          <p:cNvPr descr="Baseball Cartoon Images – Browse 43,194 Stock Photos, Vectors, and Video |  Adobe Stock" id="158" name="Google Shape;158;p15"/>
          <p:cNvPicPr preferRelativeResize="0"/>
          <p:nvPr/>
        </p:nvPicPr>
        <p:blipFill rotWithShape="1">
          <a:blip r:embed="rId3">
            <a:alphaModFix/>
          </a:blip>
          <a:srcRect b="0" l="0" r="0" t="0"/>
          <a:stretch/>
        </p:blipFill>
        <p:spPr>
          <a:xfrm>
            <a:off x="8492755" y="365125"/>
            <a:ext cx="2962308" cy="227384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pic>
        <p:nvPicPr>
          <p:cNvPr id="163" name="Google Shape;163;p16"/>
          <p:cNvPicPr preferRelativeResize="0"/>
          <p:nvPr/>
        </p:nvPicPr>
        <p:blipFill rotWithShape="1">
          <a:blip r:embed="rId3">
            <a:alphaModFix/>
          </a:blip>
          <a:srcRect b="0" l="0" r="0" t="0"/>
          <a:stretch/>
        </p:blipFill>
        <p:spPr>
          <a:xfrm>
            <a:off x="35425" y="1187000"/>
            <a:ext cx="6290499" cy="5599774"/>
          </a:xfrm>
          <a:prstGeom prst="rect">
            <a:avLst/>
          </a:prstGeom>
          <a:noFill/>
          <a:ln>
            <a:noFill/>
          </a:ln>
        </p:spPr>
      </p:pic>
      <p:sp>
        <p:nvSpPr>
          <p:cNvPr id="164" name="Google Shape;164;p16"/>
          <p:cNvSpPr txBox="1"/>
          <p:nvPr/>
        </p:nvSpPr>
        <p:spPr>
          <a:xfrm>
            <a:off x="5200325" y="663825"/>
            <a:ext cx="7151400" cy="3186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300"/>
              <a:buFont typeface="Arial"/>
              <a:buNone/>
            </a:pPr>
            <a:r>
              <a:rPr b="1" i="0" lang="en-US" sz="1500" u="sng" cap="none" strike="noStrike">
                <a:solidFill>
                  <a:srgbClr val="9900FF"/>
                </a:solidFill>
                <a:latin typeface="Arial"/>
                <a:ea typeface="Arial"/>
                <a:cs typeface="Arial"/>
                <a:sym typeface="Arial"/>
              </a:rPr>
              <a:t>WOLFPACK FIELD</a:t>
            </a:r>
            <a:endParaRPr b="1" i="0" sz="1500" u="sng"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1" i="0" lang="en-US" sz="1500" u="none" cap="none" strike="noStrike">
                <a:solidFill>
                  <a:srgbClr val="9900FF"/>
                </a:solidFill>
                <a:latin typeface="Arial"/>
                <a:ea typeface="Arial"/>
                <a:cs typeface="Arial"/>
                <a:sym typeface="Arial"/>
              </a:rPr>
              <a:t>7&amp;8 year olds 9:00AM - 11:00AM</a:t>
            </a:r>
            <a:endParaRPr b="1"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A-G: check in at 8:40am, assessments starting at 9:00am</a:t>
            </a:r>
            <a:endParaRPr b="0"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H-L: check in at 9:10am, assessments starting at 9:</a:t>
            </a:r>
            <a:r>
              <a:rPr lang="en-US" sz="1500">
                <a:solidFill>
                  <a:srgbClr val="9900FF"/>
                </a:solidFill>
              </a:rPr>
              <a:t>4</a:t>
            </a:r>
            <a:r>
              <a:rPr b="0" i="0" lang="en-US" sz="1500" u="none" cap="none" strike="noStrike">
                <a:solidFill>
                  <a:srgbClr val="9900FF"/>
                </a:solidFill>
                <a:latin typeface="Arial"/>
                <a:ea typeface="Arial"/>
                <a:cs typeface="Arial"/>
                <a:sym typeface="Arial"/>
              </a:rPr>
              <a:t>0am</a:t>
            </a:r>
            <a:endParaRPr b="0"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M-S: check in at 9:40am, assessments starting at 10:</a:t>
            </a:r>
            <a:r>
              <a:rPr lang="en-US" sz="1500">
                <a:solidFill>
                  <a:srgbClr val="9900FF"/>
                </a:solidFill>
              </a:rPr>
              <a:t>1</a:t>
            </a:r>
            <a:r>
              <a:rPr b="0" i="0" lang="en-US" sz="1500" u="none" cap="none" strike="noStrike">
                <a:solidFill>
                  <a:srgbClr val="9900FF"/>
                </a:solidFill>
                <a:latin typeface="Arial"/>
                <a:ea typeface="Arial"/>
                <a:cs typeface="Arial"/>
                <a:sym typeface="Arial"/>
              </a:rPr>
              <a:t>0am</a:t>
            </a:r>
            <a:endParaRPr b="0"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T-Z: check in at 10:10am, assessments starting at 10:</a:t>
            </a:r>
            <a:r>
              <a:rPr lang="en-US" sz="1500">
                <a:solidFill>
                  <a:srgbClr val="9900FF"/>
                </a:solidFill>
              </a:rPr>
              <a:t>4</a:t>
            </a:r>
            <a:r>
              <a:rPr b="0" i="0" lang="en-US" sz="1500" u="none" cap="none" strike="noStrike">
                <a:solidFill>
                  <a:srgbClr val="9900FF"/>
                </a:solidFill>
                <a:latin typeface="Arial"/>
                <a:ea typeface="Arial"/>
                <a:cs typeface="Arial"/>
                <a:sym typeface="Arial"/>
              </a:rPr>
              <a:t>0am</a:t>
            </a:r>
            <a:endParaRPr b="0"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1" i="0" lang="en-US" sz="1500" u="none" cap="none" strike="noStrike">
                <a:solidFill>
                  <a:srgbClr val="9900FF"/>
                </a:solidFill>
                <a:latin typeface="Arial"/>
                <a:ea typeface="Arial"/>
                <a:cs typeface="Arial"/>
                <a:sym typeface="Arial"/>
              </a:rPr>
              <a:t>9 year olds 11:</a:t>
            </a:r>
            <a:r>
              <a:rPr b="1" lang="en-US" sz="1500">
                <a:solidFill>
                  <a:srgbClr val="9900FF"/>
                </a:solidFill>
              </a:rPr>
              <a:t>3</a:t>
            </a:r>
            <a:r>
              <a:rPr b="1" i="0" lang="en-US" sz="1500" u="none" cap="none" strike="noStrike">
                <a:solidFill>
                  <a:srgbClr val="9900FF"/>
                </a:solidFill>
                <a:latin typeface="Arial"/>
                <a:ea typeface="Arial"/>
                <a:cs typeface="Arial"/>
                <a:sym typeface="Arial"/>
              </a:rPr>
              <a:t>0AM - 12:30PM</a:t>
            </a:r>
            <a:endParaRPr b="1"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A-E: check in at 10:40am, assessments starting at 11:</a:t>
            </a:r>
            <a:r>
              <a:rPr lang="en-US" sz="1500">
                <a:solidFill>
                  <a:srgbClr val="9900FF"/>
                </a:solidFill>
              </a:rPr>
              <a:t>3</a:t>
            </a:r>
            <a:r>
              <a:rPr b="0" i="0" lang="en-US" sz="1500" u="none" cap="none" strike="noStrike">
                <a:solidFill>
                  <a:srgbClr val="9900FF"/>
                </a:solidFill>
                <a:latin typeface="Arial"/>
                <a:ea typeface="Arial"/>
                <a:cs typeface="Arial"/>
                <a:sym typeface="Arial"/>
              </a:rPr>
              <a:t>0am</a:t>
            </a:r>
            <a:endParaRPr b="0"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F-S: check in at 11:10am, assessments starting at 1</a:t>
            </a:r>
            <a:r>
              <a:rPr lang="en-US" sz="1500">
                <a:solidFill>
                  <a:srgbClr val="9900FF"/>
                </a:solidFill>
              </a:rPr>
              <a:t>2</a:t>
            </a:r>
            <a:r>
              <a:rPr b="0" i="0" lang="en-US" sz="1500" u="none" cap="none" strike="noStrike">
                <a:solidFill>
                  <a:srgbClr val="9900FF"/>
                </a:solidFill>
                <a:latin typeface="Arial"/>
                <a:ea typeface="Arial"/>
                <a:cs typeface="Arial"/>
                <a:sym typeface="Arial"/>
              </a:rPr>
              <a:t>:30am</a:t>
            </a:r>
            <a:endParaRPr b="0"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T-Z: check in at 11:40am, assessments starting at 12:</a:t>
            </a:r>
            <a:r>
              <a:rPr lang="en-US" sz="1500">
                <a:solidFill>
                  <a:srgbClr val="9900FF"/>
                </a:solidFill>
              </a:rPr>
              <a:t>3</a:t>
            </a:r>
            <a:r>
              <a:rPr b="0" i="0" lang="en-US" sz="1500" u="none" cap="none" strike="noStrike">
                <a:solidFill>
                  <a:srgbClr val="9900FF"/>
                </a:solidFill>
                <a:latin typeface="Arial"/>
                <a:ea typeface="Arial"/>
                <a:cs typeface="Arial"/>
                <a:sym typeface="Arial"/>
              </a:rPr>
              <a:t>0pm</a:t>
            </a:r>
            <a:endParaRPr b="0"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1" i="0" lang="en-US" sz="1500" u="none" cap="none" strike="noStrike">
                <a:solidFill>
                  <a:srgbClr val="9900FF"/>
                </a:solidFill>
                <a:latin typeface="Arial"/>
                <a:ea typeface="Arial"/>
                <a:cs typeface="Arial"/>
                <a:sym typeface="Arial"/>
              </a:rPr>
              <a:t>10 year olds 1:</a:t>
            </a:r>
            <a:r>
              <a:rPr b="1" lang="en-US" sz="1500">
                <a:solidFill>
                  <a:srgbClr val="9900FF"/>
                </a:solidFill>
              </a:rPr>
              <a:t>0</a:t>
            </a:r>
            <a:r>
              <a:rPr b="1" i="0" lang="en-US" sz="1500" u="none" cap="none" strike="noStrike">
                <a:solidFill>
                  <a:srgbClr val="9900FF"/>
                </a:solidFill>
                <a:latin typeface="Arial"/>
                <a:ea typeface="Arial"/>
                <a:cs typeface="Arial"/>
                <a:sym typeface="Arial"/>
              </a:rPr>
              <a:t>0PM - </a:t>
            </a:r>
            <a:r>
              <a:rPr b="1" lang="en-US" sz="1500">
                <a:solidFill>
                  <a:srgbClr val="9900FF"/>
                </a:solidFill>
              </a:rPr>
              <a:t>2:0</a:t>
            </a:r>
            <a:r>
              <a:rPr b="1" i="0" lang="en-US" sz="1500" u="none" cap="none" strike="noStrike">
                <a:solidFill>
                  <a:srgbClr val="9900FF"/>
                </a:solidFill>
                <a:latin typeface="Arial"/>
                <a:ea typeface="Arial"/>
                <a:cs typeface="Arial"/>
                <a:sym typeface="Arial"/>
              </a:rPr>
              <a:t>0PM</a:t>
            </a:r>
            <a:endParaRPr b="1"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A-L: check in at 12:10pm, assessments starting at 1:</a:t>
            </a:r>
            <a:r>
              <a:rPr lang="en-US" sz="1500">
                <a:solidFill>
                  <a:srgbClr val="9900FF"/>
                </a:solidFill>
              </a:rPr>
              <a:t>0</a:t>
            </a:r>
            <a:r>
              <a:rPr b="0" i="0" lang="en-US" sz="1500" u="none" cap="none" strike="noStrike">
                <a:solidFill>
                  <a:srgbClr val="9900FF"/>
                </a:solidFill>
                <a:latin typeface="Arial"/>
                <a:ea typeface="Arial"/>
                <a:cs typeface="Arial"/>
                <a:sym typeface="Arial"/>
              </a:rPr>
              <a:t>0pm</a:t>
            </a:r>
            <a:endParaRPr b="0"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M-Z: check in at 12:40pm, assessments starting at 1:</a:t>
            </a:r>
            <a:r>
              <a:rPr lang="en-US" sz="1500">
                <a:solidFill>
                  <a:srgbClr val="9900FF"/>
                </a:solidFill>
              </a:rPr>
              <a:t>3</a:t>
            </a:r>
            <a:r>
              <a:rPr b="0" i="0" lang="en-US" sz="1500" u="none" cap="none" strike="noStrike">
                <a:solidFill>
                  <a:srgbClr val="9900FF"/>
                </a:solidFill>
                <a:latin typeface="Arial"/>
                <a:ea typeface="Arial"/>
                <a:cs typeface="Arial"/>
                <a:sym typeface="Arial"/>
              </a:rPr>
              <a:t>0pm</a:t>
            </a:r>
            <a:endParaRPr b="0" i="0" sz="1500" u="none" cap="none" strike="noStrike">
              <a:solidFill>
                <a:srgbClr val="9900FF"/>
              </a:solidFill>
              <a:latin typeface="Arial"/>
              <a:ea typeface="Arial"/>
              <a:cs typeface="Arial"/>
              <a:sym typeface="Arial"/>
            </a:endParaRPr>
          </a:p>
        </p:txBody>
      </p:sp>
      <p:sp>
        <p:nvSpPr>
          <p:cNvPr id="165" name="Google Shape;165;p16"/>
          <p:cNvSpPr txBox="1"/>
          <p:nvPr/>
        </p:nvSpPr>
        <p:spPr>
          <a:xfrm>
            <a:off x="5200325" y="3683025"/>
            <a:ext cx="7328700" cy="25089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300"/>
              <a:buFont typeface="Arial"/>
              <a:buNone/>
            </a:pPr>
            <a:r>
              <a:rPr b="1" i="0" lang="en-US" sz="1500" u="sng" cap="none" strike="noStrike">
                <a:solidFill>
                  <a:srgbClr val="9900FF"/>
                </a:solidFill>
                <a:latin typeface="Arial"/>
                <a:ea typeface="Arial"/>
                <a:cs typeface="Arial"/>
                <a:sym typeface="Arial"/>
              </a:rPr>
              <a:t>WILDCAT FIELD</a:t>
            </a:r>
            <a:endParaRPr b="1" i="0" sz="1500" u="sng"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1" i="0" lang="en-US" sz="1500" u="none" cap="none" strike="noStrike">
                <a:solidFill>
                  <a:srgbClr val="9900FF"/>
                </a:solidFill>
                <a:latin typeface="Arial"/>
                <a:ea typeface="Arial"/>
                <a:cs typeface="Arial"/>
                <a:sym typeface="Arial"/>
              </a:rPr>
              <a:t>12 year olds 9:30AM - 11:00AM</a:t>
            </a:r>
            <a:endParaRPr b="1"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A-L: check in at 9:10am, assessments starting at 9:30am</a:t>
            </a:r>
            <a:endParaRPr b="0"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M-R: check in at 9:40am, assessments starting at 10:</a:t>
            </a:r>
            <a:r>
              <a:rPr lang="en-US" sz="1500">
                <a:solidFill>
                  <a:srgbClr val="9900FF"/>
                </a:solidFill>
              </a:rPr>
              <a:t>1</a:t>
            </a:r>
            <a:r>
              <a:rPr b="0" i="0" lang="en-US" sz="1500" u="none" cap="none" strike="noStrike">
                <a:solidFill>
                  <a:srgbClr val="9900FF"/>
                </a:solidFill>
                <a:latin typeface="Arial"/>
                <a:ea typeface="Arial"/>
                <a:cs typeface="Arial"/>
                <a:sym typeface="Arial"/>
              </a:rPr>
              <a:t>0am</a:t>
            </a:r>
            <a:endParaRPr b="0"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S-Z: check in at 10:10am, assessments starting at 10:</a:t>
            </a:r>
            <a:r>
              <a:rPr lang="en-US" sz="1500">
                <a:solidFill>
                  <a:srgbClr val="9900FF"/>
                </a:solidFill>
              </a:rPr>
              <a:t>4</a:t>
            </a:r>
            <a:r>
              <a:rPr b="0" i="0" lang="en-US" sz="1500" u="none" cap="none" strike="noStrike">
                <a:solidFill>
                  <a:srgbClr val="9900FF"/>
                </a:solidFill>
                <a:latin typeface="Arial"/>
                <a:ea typeface="Arial"/>
                <a:cs typeface="Arial"/>
                <a:sym typeface="Arial"/>
              </a:rPr>
              <a:t>0am</a:t>
            </a:r>
            <a:endParaRPr b="0"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1" i="0" lang="en-US" sz="1500" u="none" cap="none" strike="noStrike">
                <a:solidFill>
                  <a:srgbClr val="9900FF"/>
                </a:solidFill>
                <a:latin typeface="Arial"/>
                <a:ea typeface="Arial"/>
                <a:cs typeface="Arial"/>
                <a:sym typeface="Arial"/>
              </a:rPr>
              <a:t>11 year olds 11:</a:t>
            </a:r>
            <a:r>
              <a:rPr b="1" lang="en-US" sz="1500">
                <a:solidFill>
                  <a:srgbClr val="9900FF"/>
                </a:solidFill>
              </a:rPr>
              <a:t>3</a:t>
            </a:r>
            <a:r>
              <a:rPr b="1" i="0" lang="en-US" sz="1500" u="none" cap="none" strike="noStrike">
                <a:solidFill>
                  <a:srgbClr val="9900FF"/>
                </a:solidFill>
                <a:latin typeface="Arial"/>
                <a:ea typeface="Arial"/>
                <a:cs typeface="Arial"/>
                <a:sym typeface="Arial"/>
              </a:rPr>
              <a:t>0AM - 1</a:t>
            </a:r>
            <a:r>
              <a:rPr b="1" lang="en-US" sz="1500">
                <a:solidFill>
                  <a:srgbClr val="9900FF"/>
                </a:solidFill>
              </a:rPr>
              <a:t>:0</a:t>
            </a:r>
            <a:r>
              <a:rPr b="1" i="0" lang="en-US" sz="1500" u="none" cap="none" strike="noStrike">
                <a:solidFill>
                  <a:srgbClr val="9900FF"/>
                </a:solidFill>
                <a:latin typeface="Arial"/>
                <a:ea typeface="Arial"/>
                <a:cs typeface="Arial"/>
                <a:sym typeface="Arial"/>
              </a:rPr>
              <a:t>0PM</a:t>
            </a:r>
            <a:endParaRPr b="1"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A-L: check in at 10:40am, assessments starting at 11:</a:t>
            </a:r>
            <a:r>
              <a:rPr lang="en-US" sz="1500">
                <a:solidFill>
                  <a:srgbClr val="9900FF"/>
                </a:solidFill>
              </a:rPr>
              <a:t>3</a:t>
            </a:r>
            <a:r>
              <a:rPr b="0" i="0" lang="en-US" sz="1500" u="none" cap="none" strike="noStrike">
                <a:solidFill>
                  <a:srgbClr val="9900FF"/>
                </a:solidFill>
                <a:latin typeface="Arial"/>
                <a:ea typeface="Arial"/>
                <a:cs typeface="Arial"/>
                <a:sym typeface="Arial"/>
              </a:rPr>
              <a:t>0am</a:t>
            </a:r>
            <a:endParaRPr b="0"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M-S: check in at 11:10am, assessments starting at 1</a:t>
            </a:r>
            <a:r>
              <a:rPr lang="en-US" sz="1500">
                <a:solidFill>
                  <a:srgbClr val="9900FF"/>
                </a:solidFill>
              </a:rPr>
              <a:t>2:0</a:t>
            </a:r>
            <a:r>
              <a:rPr b="0" i="0" lang="en-US" sz="1500" u="none" cap="none" strike="noStrike">
                <a:solidFill>
                  <a:srgbClr val="9900FF"/>
                </a:solidFill>
                <a:latin typeface="Arial"/>
                <a:ea typeface="Arial"/>
                <a:cs typeface="Arial"/>
                <a:sym typeface="Arial"/>
              </a:rPr>
              <a:t>0am</a:t>
            </a:r>
            <a:endParaRPr b="0" i="0" sz="1500" u="none" cap="none" strike="noStrike">
              <a:solidFill>
                <a:srgbClr val="9900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rPr b="0" i="0" lang="en-US" sz="1500" u="none" cap="none" strike="noStrike">
                <a:solidFill>
                  <a:srgbClr val="9900FF"/>
                </a:solidFill>
                <a:latin typeface="Arial"/>
                <a:ea typeface="Arial"/>
                <a:cs typeface="Arial"/>
                <a:sym typeface="Arial"/>
              </a:rPr>
              <a:t>•       Last name R-Z: check in at 11:40am, assessments starting at 12:</a:t>
            </a:r>
            <a:r>
              <a:rPr lang="en-US" sz="1500">
                <a:solidFill>
                  <a:srgbClr val="9900FF"/>
                </a:solidFill>
              </a:rPr>
              <a:t>3</a:t>
            </a:r>
            <a:r>
              <a:rPr b="0" i="0" lang="en-US" sz="1500" u="none" cap="none" strike="noStrike">
                <a:solidFill>
                  <a:srgbClr val="9900FF"/>
                </a:solidFill>
                <a:latin typeface="Arial"/>
                <a:ea typeface="Arial"/>
                <a:cs typeface="Arial"/>
                <a:sym typeface="Arial"/>
              </a:rPr>
              <a:t>0pm</a:t>
            </a:r>
            <a:endParaRPr b="0" i="0" sz="1500" u="none" cap="none" strike="noStrike">
              <a:solidFill>
                <a:srgbClr val="9900FF"/>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600" u="none" cap="none" strike="noStrike">
              <a:solidFill>
                <a:srgbClr val="9900FF"/>
              </a:solidFill>
              <a:latin typeface="Arial"/>
              <a:ea typeface="Arial"/>
              <a:cs typeface="Arial"/>
              <a:sym typeface="Arial"/>
            </a:endParaRPr>
          </a:p>
        </p:txBody>
      </p:sp>
      <p:sp>
        <p:nvSpPr>
          <p:cNvPr id="166" name="Google Shape;166;p16"/>
          <p:cNvSpPr txBox="1"/>
          <p:nvPr/>
        </p:nvSpPr>
        <p:spPr>
          <a:xfrm>
            <a:off x="2620200" y="0"/>
            <a:ext cx="6951600" cy="48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4500">
                <a:solidFill>
                  <a:srgbClr val="9900FF"/>
                </a:solidFill>
                <a:latin typeface="Impact"/>
                <a:ea typeface="Impact"/>
                <a:cs typeface="Impact"/>
                <a:sym typeface="Impact"/>
              </a:rPr>
              <a:t>2026 ASSESSMENT SCHEDULE</a:t>
            </a:r>
            <a:endParaRPr sz="4500">
              <a:solidFill>
                <a:srgbClr val="9900FF"/>
              </a:solidFill>
              <a:latin typeface="Impact"/>
              <a:ea typeface="Impact"/>
              <a:cs typeface="Impact"/>
              <a:sym typeface="Impact"/>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0" name="Shape 170"/>
        <p:cNvGrpSpPr/>
        <p:nvPr/>
      </p:nvGrpSpPr>
      <p:grpSpPr>
        <a:xfrm>
          <a:off x="0" y="0"/>
          <a:ext cx="0" cy="0"/>
          <a:chOff x="0" y="0"/>
          <a:chExt cx="0" cy="0"/>
        </a:xfrm>
      </p:grpSpPr>
      <p:sp>
        <p:nvSpPr>
          <p:cNvPr id="171" name="Google Shape;171;p17"/>
          <p:cNvSpPr/>
          <p:nvPr/>
        </p:nvSpPr>
        <p:spPr>
          <a:xfrm>
            <a:off x="-1"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2019 Major League Baseball Draft" id="172" name="Google Shape;172;p17"/>
          <p:cNvPicPr preferRelativeResize="0"/>
          <p:nvPr/>
        </p:nvPicPr>
        <p:blipFill rotWithShape="1">
          <a:blip r:embed="rId3">
            <a:alphaModFix/>
          </a:blip>
          <a:srcRect b="-1" l="5884" r="-1" t="0"/>
          <a:stretch/>
        </p:blipFill>
        <p:spPr>
          <a:xfrm>
            <a:off x="1" y="10"/>
            <a:ext cx="7850220" cy="6857990"/>
          </a:xfrm>
          <a:prstGeom prst="rect">
            <a:avLst/>
          </a:prstGeom>
          <a:noFill/>
          <a:ln>
            <a:noFill/>
          </a:ln>
        </p:spPr>
      </p:pic>
      <p:sp>
        <p:nvSpPr>
          <p:cNvPr id="173" name="Google Shape;173;p17"/>
          <p:cNvSpPr/>
          <p:nvPr/>
        </p:nvSpPr>
        <p:spPr>
          <a:xfrm flipH="1">
            <a:off x="5125019" y="0"/>
            <a:ext cx="7066978" cy="6858000"/>
          </a:xfrm>
          <a:prstGeom prst="rect">
            <a:avLst/>
          </a:prstGeom>
          <a:gradFill>
            <a:gsLst>
              <a:gs pos="0">
                <a:srgbClr val="FFFFFF">
                  <a:alpha val="0"/>
                </a:srgbClr>
              </a:gs>
              <a:gs pos="19000">
                <a:srgbClr val="FFFFFF">
                  <a:alpha val="37254"/>
                </a:srgbClr>
              </a:gs>
              <a:gs pos="35000">
                <a:srgbClr val="FFFFFF">
                  <a:alpha val="76470"/>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74" name="Google Shape;174;p17"/>
          <p:cNvSpPr txBox="1"/>
          <p:nvPr>
            <p:ph type="title"/>
          </p:nvPr>
        </p:nvSpPr>
        <p:spPr>
          <a:xfrm>
            <a:off x="8237626" y="-83051"/>
            <a:ext cx="3822189" cy="1899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Bodoni"/>
              <a:buNone/>
            </a:pPr>
            <a:r>
              <a:rPr b="1" lang="en-US" sz="4000">
                <a:latin typeface="Bodoni"/>
                <a:ea typeface="Bodoni"/>
                <a:cs typeface="Bodoni"/>
                <a:sym typeface="Bodoni"/>
              </a:rPr>
              <a:t>Player Agent</a:t>
            </a:r>
            <a:endParaRPr/>
          </a:p>
        </p:txBody>
      </p:sp>
      <p:sp>
        <p:nvSpPr>
          <p:cNvPr id="175" name="Google Shape;175;p17"/>
          <p:cNvSpPr txBox="1"/>
          <p:nvPr>
            <p:ph idx="1" type="body"/>
          </p:nvPr>
        </p:nvSpPr>
        <p:spPr>
          <a:xfrm>
            <a:off x="7777751" y="1510072"/>
            <a:ext cx="4414249" cy="534791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latin typeface="Bodoni"/>
                <a:ea typeface="Bodoni"/>
                <a:cs typeface="Bodoni"/>
                <a:sym typeface="Bodoni"/>
              </a:rPr>
              <a:t>Draft– what to expect</a:t>
            </a:r>
            <a:endParaRPr/>
          </a:p>
          <a:p>
            <a:pPr indent="-228600" lvl="1" marL="685800" rtl="0" algn="l">
              <a:lnSpc>
                <a:spcPct val="90000"/>
              </a:lnSpc>
              <a:spcBef>
                <a:spcPts val="500"/>
              </a:spcBef>
              <a:spcAft>
                <a:spcPts val="0"/>
              </a:spcAft>
              <a:buClr>
                <a:schemeClr val="dk1"/>
              </a:buClr>
              <a:buSzPts val="2400"/>
              <a:buChar char="•"/>
            </a:pPr>
            <a:r>
              <a:rPr lang="en-US">
                <a:latin typeface="Bodoni"/>
                <a:ea typeface="Bodoni"/>
                <a:cs typeface="Bodoni"/>
                <a:sym typeface="Bodoni"/>
              </a:rPr>
              <a:t>Draft grid</a:t>
            </a:r>
            <a:endParaRPr/>
          </a:p>
          <a:p>
            <a:pPr indent="-228600" lvl="1" marL="685800" rtl="0" algn="l">
              <a:lnSpc>
                <a:spcPct val="90000"/>
              </a:lnSpc>
              <a:spcBef>
                <a:spcPts val="500"/>
              </a:spcBef>
              <a:spcAft>
                <a:spcPts val="0"/>
              </a:spcAft>
              <a:buClr>
                <a:schemeClr val="dk1"/>
              </a:buClr>
              <a:buSzPts val="2400"/>
              <a:buChar char="•"/>
            </a:pPr>
            <a:r>
              <a:rPr lang="en-US">
                <a:latin typeface="Bodoni"/>
                <a:ea typeface="Bodoni"/>
                <a:cs typeface="Bodoni"/>
                <a:sym typeface="Bodoni"/>
              </a:rPr>
              <a:t>Unless we need additional coaches in a division, all players who tryout are draft eligible</a:t>
            </a:r>
            <a:endParaRPr/>
          </a:p>
          <a:p>
            <a:pPr indent="-228600" lvl="1" marL="685800" rtl="0" algn="l">
              <a:lnSpc>
                <a:spcPct val="90000"/>
              </a:lnSpc>
              <a:spcBef>
                <a:spcPts val="500"/>
              </a:spcBef>
              <a:spcAft>
                <a:spcPts val="0"/>
              </a:spcAft>
              <a:buClr>
                <a:schemeClr val="dk1"/>
              </a:buClr>
              <a:buSzPts val="2400"/>
              <a:buChar char="•"/>
            </a:pPr>
            <a:r>
              <a:rPr lang="en-US">
                <a:latin typeface="Bodoni"/>
                <a:ea typeface="Bodoni"/>
                <a:cs typeface="Bodoni"/>
                <a:sym typeface="Bodoni"/>
              </a:rPr>
              <a:t>Players who do not tryout are randomly placed on teams.  Random placements are also made to fill in open boxes in the coaches’ players boxes</a:t>
            </a:r>
            <a:endParaRPr/>
          </a:p>
          <a:p>
            <a:pPr indent="-120650" lvl="1" marL="685800" rtl="0" algn="l">
              <a:lnSpc>
                <a:spcPct val="90000"/>
              </a:lnSpc>
              <a:spcBef>
                <a:spcPts val="500"/>
              </a:spcBef>
              <a:spcAft>
                <a:spcPts val="0"/>
              </a:spcAft>
              <a:buClr>
                <a:schemeClr val="dk1"/>
              </a:buClr>
              <a:buSzPts val="1700"/>
              <a:buNone/>
            </a:pPr>
            <a:r>
              <a:t/>
            </a:r>
            <a:endParaRPr sz="17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9" name="Shape 179"/>
        <p:cNvGrpSpPr/>
        <p:nvPr/>
      </p:nvGrpSpPr>
      <p:grpSpPr>
        <a:xfrm>
          <a:off x="0" y="0"/>
          <a:ext cx="0" cy="0"/>
          <a:chOff x="0" y="0"/>
          <a:chExt cx="0" cy="0"/>
        </a:xfrm>
      </p:grpSpPr>
      <p:sp>
        <p:nvSpPr>
          <p:cNvPr id="180" name="Google Shape;180;p18"/>
          <p:cNvSpPr/>
          <p:nvPr/>
        </p:nvSpPr>
        <p:spPr>
          <a:xfrm>
            <a:off x="-1"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An Honest FAQ for the MLB Draft - McCovey Chronicles" id="181" name="Google Shape;181;p18"/>
          <p:cNvPicPr preferRelativeResize="0"/>
          <p:nvPr/>
        </p:nvPicPr>
        <p:blipFill rotWithShape="1">
          <a:blip r:embed="rId3">
            <a:alphaModFix/>
          </a:blip>
          <a:srcRect b="-1" l="1816" r="4065" t="0"/>
          <a:stretch/>
        </p:blipFill>
        <p:spPr>
          <a:xfrm>
            <a:off x="0" y="10"/>
            <a:ext cx="9669642" cy="6857990"/>
          </a:xfrm>
          <a:prstGeom prst="rect">
            <a:avLst/>
          </a:prstGeom>
          <a:noFill/>
          <a:ln>
            <a:noFill/>
          </a:ln>
        </p:spPr>
      </p:pic>
      <p:sp>
        <p:nvSpPr>
          <p:cNvPr id="182" name="Google Shape;182;p18"/>
          <p:cNvSpPr/>
          <p:nvPr/>
        </p:nvSpPr>
        <p:spPr>
          <a:xfrm flipH="1">
            <a:off x="5125019" y="0"/>
            <a:ext cx="7066978" cy="6858000"/>
          </a:xfrm>
          <a:prstGeom prst="rect">
            <a:avLst/>
          </a:prstGeom>
          <a:gradFill>
            <a:gsLst>
              <a:gs pos="0">
                <a:srgbClr val="FFFFFF">
                  <a:alpha val="0"/>
                </a:srgbClr>
              </a:gs>
              <a:gs pos="19000">
                <a:srgbClr val="FFFFFF">
                  <a:alpha val="37254"/>
                </a:srgbClr>
              </a:gs>
              <a:gs pos="35000">
                <a:srgbClr val="FFFFFF">
                  <a:alpha val="76470"/>
                </a:srgbClr>
              </a:gs>
              <a:gs pos="48000">
                <a:schemeClr val="lt1"/>
              </a:gs>
              <a:gs pos="100000">
                <a:schemeClr val="lt1"/>
              </a:gs>
            </a:gsLst>
            <a:lin ang="108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3" name="Google Shape;183;p18"/>
          <p:cNvSpPr txBox="1"/>
          <p:nvPr>
            <p:ph type="title"/>
          </p:nvPr>
        </p:nvSpPr>
        <p:spPr>
          <a:xfrm>
            <a:off x="8366762" y="92750"/>
            <a:ext cx="3822189" cy="1899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Bodoni"/>
              <a:buNone/>
            </a:pPr>
            <a:r>
              <a:rPr b="1" lang="en-US" sz="4000">
                <a:latin typeface="Bodoni"/>
                <a:ea typeface="Bodoni"/>
                <a:cs typeface="Bodoni"/>
                <a:sym typeface="Bodoni"/>
              </a:rPr>
              <a:t>Player Agent</a:t>
            </a:r>
            <a:endParaRPr/>
          </a:p>
        </p:txBody>
      </p:sp>
      <p:sp>
        <p:nvSpPr>
          <p:cNvPr id="184" name="Google Shape;184;p18"/>
          <p:cNvSpPr txBox="1"/>
          <p:nvPr>
            <p:ph idx="1" type="body"/>
          </p:nvPr>
        </p:nvSpPr>
        <p:spPr>
          <a:xfrm>
            <a:off x="7385695" y="1557618"/>
            <a:ext cx="4919794" cy="539312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latin typeface="Bodoni"/>
                <a:ea typeface="Bodoni"/>
                <a:cs typeface="Bodoni"/>
                <a:sym typeface="Bodoni"/>
              </a:rPr>
              <a:t>Draft (cont.)</a:t>
            </a:r>
            <a:endParaRPr/>
          </a:p>
          <a:p>
            <a:pPr indent="-228600" lvl="1" marL="685800" rtl="0" algn="l">
              <a:lnSpc>
                <a:spcPct val="90000"/>
              </a:lnSpc>
              <a:spcBef>
                <a:spcPts val="500"/>
              </a:spcBef>
              <a:spcAft>
                <a:spcPts val="0"/>
              </a:spcAft>
              <a:buClr>
                <a:schemeClr val="dk1"/>
              </a:buClr>
              <a:buSzPts val="2400"/>
              <a:buChar char="•"/>
            </a:pPr>
            <a:r>
              <a:rPr b="1" lang="en-US">
                <a:latin typeface="Bodoni"/>
                <a:ea typeface="Bodoni"/>
                <a:cs typeface="Bodoni"/>
                <a:sym typeface="Bodoni"/>
              </a:rPr>
              <a:t>NO CHILDREN AT THE DRAFT!!!!!!!!!</a:t>
            </a:r>
            <a:endParaRPr>
              <a:latin typeface="Bodoni"/>
              <a:ea typeface="Bodoni"/>
              <a:cs typeface="Bodoni"/>
              <a:sym typeface="Bodoni"/>
            </a:endParaRPr>
          </a:p>
          <a:p>
            <a:pPr indent="-228600" lvl="1" marL="685800" rtl="0" algn="l">
              <a:lnSpc>
                <a:spcPct val="90000"/>
              </a:lnSpc>
              <a:spcBef>
                <a:spcPts val="500"/>
              </a:spcBef>
              <a:spcAft>
                <a:spcPts val="0"/>
              </a:spcAft>
              <a:buClr>
                <a:schemeClr val="dk1"/>
              </a:buClr>
              <a:buSzPts val="2400"/>
              <a:buChar char="•"/>
            </a:pPr>
            <a:r>
              <a:rPr lang="en-US">
                <a:latin typeface="Bodoni"/>
                <a:ea typeface="Bodoni"/>
                <a:cs typeface="Bodoni"/>
                <a:sym typeface="Bodoni"/>
              </a:rPr>
              <a:t>List of players eligible to be drafted</a:t>
            </a:r>
            <a:endParaRPr/>
          </a:p>
          <a:p>
            <a:pPr indent="-228600" lvl="1" marL="685800" rtl="0" algn="l">
              <a:lnSpc>
                <a:spcPct val="90000"/>
              </a:lnSpc>
              <a:spcBef>
                <a:spcPts val="500"/>
              </a:spcBef>
              <a:spcAft>
                <a:spcPts val="0"/>
              </a:spcAft>
              <a:buClr>
                <a:schemeClr val="dk1"/>
              </a:buClr>
              <a:buSzPts val="2400"/>
              <a:buChar char="•"/>
            </a:pPr>
            <a:r>
              <a:rPr lang="en-US">
                <a:latin typeface="Bodoni"/>
                <a:ea typeface="Bodoni"/>
                <a:cs typeface="Bodoni"/>
                <a:sym typeface="Bodoni"/>
              </a:rPr>
              <a:t>Draft process</a:t>
            </a:r>
            <a:endParaRPr/>
          </a:p>
          <a:p>
            <a:pPr indent="-228600" lvl="1" marL="685800" rtl="0" algn="l">
              <a:lnSpc>
                <a:spcPct val="90000"/>
              </a:lnSpc>
              <a:spcBef>
                <a:spcPts val="500"/>
              </a:spcBef>
              <a:spcAft>
                <a:spcPts val="0"/>
              </a:spcAft>
              <a:buClr>
                <a:schemeClr val="dk1"/>
              </a:buClr>
              <a:buSzPts val="2400"/>
              <a:buChar char="•"/>
            </a:pPr>
            <a:r>
              <a:rPr lang="en-US">
                <a:latin typeface="Bodoni"/>
                <a:ea typeface="Bodoni"/>
                <a:cs typeface="Bodoni"/>
                <a:sym typeface="Bodoni"/>
              </a:rPr>
              <a:t>Trades after draft – 20 minutes</a:t>
            </a:r>
            <a:endParaRPr/>
          </a:p>
          <a:p>
            <a:pPr indent="-228600" lvl="1" marL="685800" rtl="0" algn="l">
              <a:lnSpc>
                <a:spcPct val="90000"/>
              </a:lnSpc>
              <a:spcBef>
                <a:spcPts val="500"/>
              </a:spcBef>
              <a:spcAft>
                <a:spcPts val="0"/>
              </a:spcAft>
              <a:buClr>
                <a:schemeClr val="dk1"/>
              </a:buClr>
              <a:buSzPts val="2400"/>
              <a:buChar char="•"/>
            </a:pPr>
            <a:r>
              <a:rPr lang="en-US">
                <a:latin typeface="Bodoni"/>
                <a:ea typeface="Bodoni"/>
                <a:cs typeface="Bodoni"/>
                <a:sym typeface="Bodoni"/>
              </a:rPr>
              <a:t>Walk out with copy of final roster</a:t>
            </a:r>
            <a:endParaRPr/>
          </a:p>
          <a:p>
            <a:pPr indent="-107950" lvl="1" marL="685800" rtl="0" algn="l">
              <a:lnSpc>
                <a:spcPct val="90000"/>
              </a:lnSpc>
              <a:spcBef>
                <a:spcPts val="500"/>
              </a:spcBef>
              <a:spcAft>
                <a:spcPts val="0"/>
              </a:spcAft>
              <a:buClr>
                <a:schemeClr val="dk1"/>
              </a:buClr>
              <a:buSzPts val="1900"/>
              <a:buNone/>
            </a:pPr>
            <a:r>
              <a:t/>
            </a:r>
            <a:endParaRPr sz="19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8" name="Shape 188"/>
        <p:cNvGrpSpPr/>
        <p:nvPr/>
      </p:nvGrpSpPr>
      <p:grpSpPr>
        <a:xfrm>
          <a:off x="0" y="0"/>
          <a:ext cx="0" cy="0"/>
          <a:chOff x="0" y="0"/>
          <a:chExt cx="0" cy="0"/>
        </a:xfrm>
      </p:grpSpPr>
      <p:sp>
        <p:nvSpPr>
          <p:cNvPr id="189" name="Google Shape;189;p19"/>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90" name="Google Shape;190;p19"/>
          <p:cNvSpPr txBox="1"/>
          <p:nvPr>
            <p:ph type="title"/>
          </p:nvPr>
        </p:nvSpPr>
        <p:spPr>
          <a:xfrm>
            <a:off x="2106215" y="-339357"/>
            <a:ext cx="5251316" cy="180730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Bodoni"/>
              <a:buNone/>
            </a:pPr>
            <a:r>
              <a:rPr b="1" lang="en-US">
                <a:latin typeface="Bodoni"/>
                <a:ea typeface="Bodoni"/>
                <a:cs typeface="Bodoni"/>
                <a:sym typeface="Bodoni"/>
              </a:rPr>
              <a:t>Division Managers</a:t>
            </a:r>
            <a:endParaRPr/>
          </a:p>
        </p:txBody>
      </p:sp>
      <p:sp>
        <p:nvSpPr>
          <p:cNvPr id="191" name="Google Shape;191;p19"/>
          <p:cNvSpPr txBox="1"/>
          <p:nvPr>
            <p:ph idx="1" type="body"/>
          </p:nvPr>
        </p:nvSpPr>
        <p:spPr>
          <a:xfrm>
            <a:off x="136995" y="1342768"/>
            <a:ext cx="7891892" cy="629143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000"/>
              <a:buChar char="•"/>
            </a:pPr>
            <a:r>
              <a:rPr lang="en-US" sz="2000">
                <a:latin typeface="Bodoni"/>
                <a:ea typeface="Bodoni"/>
                <a:cs typeface="Bodoni"/>
                <a:sym typeface="Bodoni"/>
              </a:rPr>
              <a:t>Roles of Division Managers</a:t>
            </a:r>
            <a:endParaRPr/>
          </a:p>
          <a:p>
            <a:pPr indent="-228600" lvl="1" marL="685800" rtl="0" algn="l">
              <a:lnSpc>
                <a:spcPct val="90000"/>
              </a:lnSpc>
              <a:spcBef>
                <a:spcPts val="500"/>
              </a:spcBef>
              <a:spcAft>
                <a:spcPts val="0"/>
              </a:spcAft>
              <a:buClr>
                <a:schemeClr val="dk1"/>
              </a:buClr>
              <a:buSzPts val="2000"/>
              <a:buChar char="•"/>
            </a:pPr>
            <a:r>
              <a:rPr lang="en-US" sz="2000">
                <a:latin typeface="Bodoni"/>
                <a:ea typeface="Bodoni"/>
                <a:cs typeface="Bodoni"/>
                <a:sym typeface="Bodoni"/>
              </a:rPr>
              <a:t>Liaison between Coaches and Board</a:t>
            </a:r>
            <a:endParaRPr/>
          </a:p>
          <a:p>
            <a:pPr indent="-355600" lvl="2" marL="1371600" rtl="0" algn="l">
              <a:lnSpc>
                <a:spcPct val="90000"/>
              </a:lnSpc>
              <a:spcBef>
                <a:spcPts val="500"/>
              </a:spcBef>
              <a:spcAft>
                <a:spcPts val="0"/>
              </a:spcAft>
              <a:buClr>
                <a:schemeClr val="dk1"/>
              </a:buClr>
              <a:buSzPts val="2000"/>
              <a:buChar char="•"/>
            </a:pPr>
            <a:r>
              <a:rPr lang="en-US">
                <a:latin typeface="Bodoni"/>
                <a:ea typeface="Bodoni"/>
                <a:cs typeface="Bodoni"/>
                <a:sym typeface="Bodoni"/>
              </a:rPr>
              <a:t>ERIC STURGES</a:t>
            </a:r>
            <a:r>
              <a:rPr lang="en-US">
                <a:latin typeface="Bodoni"/>
                <a:ea typeface="Bodoni"/>
                <a:cs typeface="Bodoni"/>
                <a:sym typeface="Bodoni"/>
              </a:rPr>
              <a:t> Rookie / Minors</a:t>
            </a:r>
            <a:endParaRPr/>
          </a:p>
          <a:p>
            <a:pPr indent="-228600" lvl="3" marL="1600200" rtl="0" algn="l">
              <a:lnSpc>
                <a:spcPct val="90000"/>
              </a:lnSpc>
              <a:spcBef>
                <a:spcPts val="500"/>
              </a:spcBef>
              <a:spcAft>
                <a:spcPts val="0"/>
              </a:spcAft>
              <a:buClr>
                <a:schemeClr val="dk1"/>
              </a:buClr>
              <a:buSzPts val="2000"/>
              <a:buChar char="•"/>
            </a:pPr>
            <a:r>
              <a:rPr lang="en-US" sz="2000" u="sng">
                <a:solidFill>
                  <a:schemeClr val="hlink"/>
                </a:solidFill>
                <a:latin typeface="Bodoni"/>
                <a:ea typeface="Bodoni"/>
                <a:cs typeface="Bodoni"/>
                <a:sym typeface="Bodoni"/>
                <a:hlinkClick r:id="rId3"/>
              </a:rPr>
              <a:t>Rookies@lagunayouthbaseball.org</a:t>
            </a:r>
            <a:endParaRPr sz="2000">
              <a:latin typeface="Bodoni"/>
              <a:ea typeface="Bodoni"/>
              <a:cs typeface="Bodoni"/>
              <a:sym typeface="Bodoni"/>
            </a:endParaRPr>
          </a:p>
          <a:p>
            <a:pPr indent="-228600" lvl="3" marL="1600200" rtl="0" algn="l">
              <a:lnSpc>
                <a:spcPct val="90000"/>
              </a:lnSpc>
              <a:spcBef>
                <a:spcPts val="500"/>
              </a:spcBef>
              <a:spcAft>
                <a:spcPts val="0"/>
              </a:spcAft>
              <a:buClr>
                <a:schemeClr val="dk1"/>
              </a:buClr>
              <a:buSzPts val="2000"/>
              <a:buChar char="•"/>
            </a:pPr>
            <a:r>
              <a:rPr lang="en-US" sz="2000" u="sng">
                <a:solidFill>
                  <a:srgbClr val="3C78D8"/>
                </a:solidFill>
                <a:latin typeface="Bodoni"/>
                <a:ea typeface="Bodoni"/>
                <a:cs typeface="Bodoni"/>
                <a:sym typeface="Bodoni"/>
              </a:rPr>
              <a:t>Minors</a:t>
            </a:r>
            <a:r>
              <a:rPr lang="en-US" sz="2000" u="sng">
                <a:solidFill>
                  <a:schemeClr val="hlink"/>
                </a:solidFill>
                <a:latin typeface="Bodoni"/>
                <a:ea typeface="Bodoni"/>
                <a:cs typeface="Bodoni"/>
                <a:sym typeface="Bodoni"/>
                <a:hlinkClick r:id="rId4"/>
              </a:rPr>
              <a:t>@lagunayouthbaseball.org</a:t>
            </a:r>
            <a:endParaRPr sz="2000">
              <a:latin typeface="Bodoni"/>
              <a:ea typeface="Bodoni"/>
              <a:cs typeface="Bodoni"/>
              <a:sym typeface="Bodoni"/>
            </a:endParaRPr>
          </a:p>
          <a:p>
            <a:pPr indent="-228600" lvl="4" marL="2057400" rtl="0" algn="l">
              <a:lnSpc>
                <a:spcPct val="90000"/>
              </a:lnSpc>
              <a:spcBef>
                <a:spcPts val="500"/>
              </a:spcBef>
              <a:spcAft>
                <a:spcPts val="0"/>
              </a:spcAft>
              <a:buClr>
                <a:schemeClr val="dk1"/>
              </a:buClr>
              <a:buSzPts val="2000"/>
              <a:buChar char="•"/>
            </a:pPr>
            <a:r>
              <a:rPr lang="en-US" sz="2000">
                <a:latin typeface="Bodoni"/>
                <a:ea typeface="Bodoni"/>
                <a:cs typeface="Bodoni"/>
                <a:sym typeface="Bodoni"/>
              </a:rPr>
              <a:t>A chat will be created for your division</a:t>
            </a:r>
            <a:endParaRPr/>
          </a:p>
          <a:p>
            <a:pPr indent="-228600" lvl="2" marL="1143000" rtl="0" algn="l">
              <a:lnSpc>
                <a:spcPct val="90000"/>
              </a:lnSpc>
              <a:spcBef>
                <a:spcPts val="500"/>
              </a:spcBef>
              <a:spcAft>
                <a:spcPts val="0"/>
              </a:spcAft>
              <a:buClr>
                <a:schemeClr val="dk1"/>
              </a:buClr>
              <a:buSzPts val="2000"/>
              <a:buChar char="•"/>
            </a:pPr>
            <a:r>
              <a:rPr lang="en-US">
                <a:latin typeface="Bodoni"/>
                <a:ea typeface="Bodoni"/>
                <a:cs typeface="Bodoni"/>
                <a:sym typeface="Bodoni"/>
              </a:rPr>
              <a:t>TODD LYON</a:t>
            </a:r>
            <a:r>
              <a:rPr lang="en-US">
                <a:latin typeface="Bodoni"/>
                <a:ea typeface="Bodoni"/>
                <a:cs typeface="Bodoni"/>
                <a:sym typeface="Bodoni"/>
              </a:rPr>
              <a:t> – AA / Majors</a:t>
            </a:r>
            <a:endParaRPr/>
          </a:p>
          <a:p>
            <a:pPr indent="-228600" lvl="3" marL="1600200" rtl="0" algn="l">
              <a:lnSpc>
                <a:spcPct val="90000"/>
              </a:lnSpc>
              <a:spcBef>
                <a:spcPts val="500"/>
              </a:spcBef>
              <a:spcAft>
                <a:spcPts val="0"/>
              </a:spcAft>
              <a:buClr>
                <a:schemeClr val="dk1"/>
              </a:buClr>
              <a:buSzPts val="2000"/>
              <a:buChar char="•"/>
            </a:pPr>
            <a:r>
              <a:rPr lang="en-US" sz="2000" u="sng">
                <a:solidFill>
                  <a:schemeClr val="hlink"/>
                </a:solidFill>
                <a:latin typeface="Bodoni"/>
                <a:ea typeface="Bodoni"/>
                <a:cs typeface="Bodoni"/>
                <a:sym typeface="Bodoni"/>
                <a:hlinkClick r:id="rId5"/>
              </a:rPr>
              <a:t>AA@lagunayouthbaseball.org</a:t>
            </a:r>
            <a:endParaRPr sz="2000">
              <a:latin typeface="Bodoni"/>
              <a:ea typeface="Bodoni"/>
              <a:cs typeface="Bodoni"/>
              <a:sym typeface="Bodoni"/>
            </a:endParaRPr>
          </a:p>
          <a:p>
            <a:pPr indent="-228600" lvl="3" marL="1600200" rtl="0" algn="l">
              <a:lnSpc>
                <a:spcPct val="90000"/>
              </a:lnSpc>
              <a:spcBef>
                <a:spcPts val="500"/>
              </a:spcBef>
              <a:spcAft>
                <a:spcPts val="0"/>
              </a:spcAft>
              <a:buClr>
                <a:schemeClr val="dk1"/>
              </a:buClr>
              <a:buSzPts val="2000"/>
              <a:buChar char="•"/>
            </a:pPr>
            <a:r>
              <a:rPr lang="en-US" sz="2000" u="sng">
                <a:solidFill>
                  <a:srgbClr val="3C78D8"/>
                </a:solidFill>
                <a:latin typeface="Bodoni"/>
                <a:ea typeface="Bodoni"/>
                <a:cs typeface="Bodoni"/>
                <a:sym typeface="Bodoni"/>
              </a:rPr>
              <a:t>Majors</a:t>
            </a:r>
            <a:r>
              <a:rPr lang="en-US" sz="2000" u="sng">
                <a:solidFill>
                  <a:schemeClr val="hlink"/>
                </a:solidFill>
                <a:latin typeface="Bodoni"/>
                <a:ea typeface="Bodoni"/>
                <a:cs typeface="Bodoni"/>
                <a:sym typeface="Bodoni"/>
                <a:hlinkClick r:id="rId6"/>
              </a:rPr>
              <a:t>@lagunayouthbaseball.org</a:t>
            </a:r>
            <a:endParaRPr sz="2000">
              <a:latin typeface="Bodoni"/>
              <a:ea typeface="Bodoni"/>
              <a:cs typeface="Bodoni"/>
              <a:sym typeface="Bodoni"/>
            </a:endParaRPr>
          </a:p>
          <a:p>
            <a:pPr indent="-228600" lvl="4" marL="2057400" rtl="0" algn="l">
              <a:lnSpc>
                <a:spcPct val="90000"/>
              </a:lnSpc>
              <a:spcBef>
                <a:spcPts val="500"/>
              </a:spcBef>
              <a:spcAft>
                <a:spcPts val="0"/>
              </a:spcAft>
              <a:buClr>
                <a:schemeClr val="dk1"/>
              </a:buClr>
              <a:buSzPts val="2000"/>
              <a:buChar char="•"/>
            </a:pPr>
            <a:r>
              <a:rPr lang="en-US" sz="2000">
                <a:latin typeface="Bodoni"/>
                <a:ea typeface="Bodoni"/>
                <a:cs typeface="Bodoni"/>
                <a:sym typeface="Bodoni"/>
              </a:rPr>
              <a:t>A chat will be created for your division</a:t>
            </a:r>
            <a:endParaRPr/>
          </a:p>
          <a:p>
            <a:pPr indent="-228600" lvl="2" marL="1143000" rtl="0" algn="l">
              <a:lnSpc>
                <a:spcPct val="90000"/>
              </a:lnSpc>
              <a:spcBef>
                <a:spcPts val="500"/>
              </a:spcBef>
              <a:spcAft>
                <a:spcPts val="0"/>
              </a:spcAft>
              <a:buClr>
                <a:schemeClr val="dk1"/>
              </a:buClr>
              <a:buSzPts val="2000"/>
              <a:buChar char="•"/>
            </a:pPr>
            <a:r>
              <a:rPr lang="en-US">
                <a:latin typeface="Bodoni"/>
                <a:ea typeface="Bodoni"/>
                <a:cs typeface="Bodoni"/>
                <a:sym typeface="Bodoni"/>
              </a:rPr>
              <a:t>RICHARD KING</a:t>
            </a:r>
            <a:r>
              <a:rPr lang="en-US">
                <a:latin typeface="Bodoni"/>
                <a:ea typeface="Bodoni"/>
                <a:cs typeface="Bodoni"/>
                <a:sym typeface="Bodoni"/>
              </a:rPr>
              <a:t> – AAA / Single A</a:t>
            </a:r>
            <a:endParaRPr/>
          </a:p>
          <a:p>
            <a:pPr indent="-228600" lvl="3" marL="1600200" rtl="0" algn="l">
              <a:lnSpc>
                <a:spcPct val="90000"/>
              </a:lnSpc>
              <a:spcBef>
                <a:spcPts val="500"/>
              </a:spcBef>
              <a:spcAft>
                <a:spcPts val="0"/>
              </a:spcAft>
              <a:buClr>
                <a:schemeClr val="dk1"/>
              </a:buClr>
              <a:buSzPts val="2000"/>
              <a:buChar char="•"/>
            </a:pPr>
            <a:r>
              <a:rPr lang="en-US" sz="2000" u="sng">
                <a:solidFill>
                  <a:schemeClr val="hlink"/>
                </a:solidFill>
                <a:latin typeface="Bodoni"/>
                <a:ea typeface="Bodoni"/>
                <a:cs typeface="Bodoni"/>
                <a:sym typeface="Bodoni"/>
                <a:hlinkClick r:id="rId7"/>
              </a:rPr>
              <a:t>AAA@lagunayouthbaseball.org</a:t>
            </a:r>
            <a:endParaRPr sz="2000">
              <a:latin typeface="Bodoni"/>
              <a:ea typeface="Bodoni"/>
              <a:cs typeface="Bodoni"/>
              <a:sym typeface="Bodoni"/>
            </a:endParaRPr>
          </a:p>
          <a:p>
            <a:pPr indent="-228600" lvl="3" marL="1600200" rtl="0" algn="l">
              <a:lnSpc>
                <a:spcPct val="90000"/>
              </a:lnSpc>
              <a:spcBef>
                <a:spcPts val="500"/>
              </a:spcBef>
              <a:spcAft>
                <a:spcPts val="0"/>
              </a:spcAft>
              <a:buClr>
                <a:schemeClr val="dk1"/>
              </a:buClr>
              <a:buSzPts val="2000"/>
              <a:buChar char="•"/>
            </a:pPr>
            <a:r>
              <a:rPr lang="en-US" sz="2000" u="sng">
                <a:solidFill>
                  <a:schemeClr val="hlink"/>
                </a:solidFill>
                <a:latin typeface="Bodoni"/>
                <a:ea typeface="Bodoni"/>
                <a:cs typeface="Bodoni"/>
                <a:sym typeface="Bodoni"/>
                <a:hlinkClick r:id="rId8"/>
              </a:rPr>
              <a:t>SingleA@lagunayouthbaseball.org</a:t>
            </a:r>
            <a:endParaRPr sz="2000">
              <a:latin typeface="Bodoni"/>
              <a:ea typeface="Bodoni"/>
              <a:cs typeface="Bodoni"/>
              <a:sym typeface="Bodoni"/>
            </a:endParaRPr>
          </a:p>
          <a:p>
            <a:pPr indent="-228600" lvl="4" marL="2057400" rtl="0" algn="l">
              <a:lnSpc>
                <a:spcPct val="90000"/>
              </a:lnSpc>
              <a:spcBef>
                <a:spcPts val="500"/>
              </a:spcBef>
              <a:spcAft>
                <a:spcPts val="0"/>
              </a:spcAft>
              <a:buClr>
                <a:schemeClr val="dk1"/>
              </a:buClr>
              <a:buSzPts val="2000"/>
              <a:buChar char="•"/>
            </a:pPr>
            <a:r>
              <a:rPr lang="en-US" sz="2000">
                <a:latin typeface="Bodoni"/>
                <a:ea typeface="Bodoni"/>
                <a:cs typeface="Bodoni"/>
                <a:sym typeface="Bodoni"/>
              </a:rPr>
              <a:t>A chat will be created for your division</a:t>
            </a:r>
            <a:endParaRPr/>
          </a:p>
        </p:txBody>
      </p:sp>
      <p:pic>
        <p:nvPicPr>
          <p:cNvPr descr="Baseball Player Stock Illustration - Download Image Now - Baseball - Sport,  Baseball - Ball, Cartoon - iStock" id="192" name="Google Shape;192;p19"/>
          <p:cNvPicPr preferRelativeResize="0"/>
          <p:nvPr/>
        </p:nvPicPr>
        <p:blipFill rotWithShape="1">
          <a:blip r:embed="rId9">
            <a:alphaModFix/>
          </a:blip>
          <a:srcRect b="2" l="3210" r="11799" t="0"/>
          <a:stretch/>
        </p:blipFill>
        <p:spPr>
          <a:xfrm>
            <a:off x="7207431" y="564296"/>
            <a:ext cx="4981521" cy="5729407"/>
          </a:xfrm>
          <a:custGeom>
            <a:rect b="b" l="l" r="r" t="t"/>
            <a:pathLst>
              <a:path extrusionOk="0" h="6858000" w="5962785">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3"/>
          <p:cNvSpPr txBox="1"/>
          <p:nvPr>
            <p:ph type="title"/>
          </p:nvPr>
        </p:nvSpPr>
        <p:spPr>
          <a:xfrm>
            <a:off x="4330044" y="9"/>
            <a:ext cx="48159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Bodoni"/>
              <a:buNone/>
            </a:pPr>
            <a:r>
              <a:rPr b="1" lang="en-US" sz="4800">
                <a:latin typeface="Bodoni"/>
                <a:ea typeface="Bodoni"/>
                <a:cs typeface="Bodoni"/>
                <a:sym typeface="Bodoni"/>
              </a:rPr>
              <a:t>Umpires</a:t>
            </a:r>
            <a:endParaRPr/>
          </a:p>
        </p:txBody>
      </p:sp>
      <p:sp>
        <p:nvSpPr>
          <p:cNvPr id="198" name="Google Shape;198;p3"/>
          <p:cNvSpPr txBox="1"/>
          <p:nvPr>
            <p:ph idx="1" type="body"/>
          </p:nvPr>
        </p:nvSpPr>
        <p:spPr>
          <a:xfrm>
            <a:off x="357500" y="1083700"/>
            <a:ext cx="11946300" cy="588120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sz="2800">
                <a:latin typeface="Bodoni"/>
                <a:ea typeface="Bodoni"/>
                <a:cs typeface="Bodoni"/>
                <a:sym typeface="Bodoni"/>
              </a:rPr>
              <a:t>What to expect from umpires</a:t>
            </a:r>
            <a:endParaRPr/>
          </a:p>
          <a:p>
            <a:pPr indent="-228600" lvl="0" marL="228600" rtl="0" algn="l">
              <a:lnSpc>
                <a:spcPct val="90000"/>
              </a:lnSpc>
              <a:spcBef>
                <a:spcPts val="1000"/>
              </a:spcBef>
              <a:spcAft>
                <a:spcPts val="0"/>
              </a:spcAft>
              <a:buClr>
                <a:schemeClr val="dk1"/>
              </a:buClr>
              <a:buSzPts val="2800"/>
              <a:buChar char="•"/>
            </a:pPr>
            <a:r>
              <a:rPr lang="en-US" sz="2800">
                <a:latin typeface="Bodoni"/>
                <a:ea typeface="Bodoni"/>
                <a:cs typeface="Bodoni"/>
                <a:sym typeface="Bodoni"/>
              </a:rPr>
              <a:t>Questions, concerns, or complaints regarding umpires – Contac</a:t>
            </a:r>
            <a:r>
              <a:rPr lang="en-US">
                <a:latin typeface="Bodoni"/>
                <a:ea typeface="Bodoni"/>
                <a:cs typeface="Bodoni"/>
                <a:sym typeface="Bodoni"/>
              </a:rPr>
              <a:t>t your Division Manager  </a:t>
            </a:r>
            <a:r>
              <a:rPr lang="en-US" sz="2800">
                <a:latin typeface="Bodoni"/>
                <a:ea typeface="Bodoni"/>
                <a:cs typeface="Bodoni"/>
                <a:sym typeface="Bodoni"/>
              </a:rPr>
              <a:t>at </a:t>
            </a:r>
            <a:endParaRPr sz="2800">
              <a:latin typeface="Bodoni"/>
              <a:ea typeface="Bodoni"/>
              <a:cs typeface="Bodoni"/>
              <a:sym typeface="Bodoni"/>
            </a:endParaRPr>
          </a:p>
          <a:p>
            <a:pPr indent="-288956" lvl="4" marL="2057400" rtl="0" algn="l">
              <a:lnSpc>
                <a:spcPct val="90000"/>
              </a:lnSpc>
              <a:spcBef>
                <a:spcPts val="1000"/>
              </a:spcBef>
              <a:spcAft>
                <a:spcPts val="0"/>
              </a:spcAft>
              <a:buClr>
                <a:schemeClr val="dk1"/>
              </a:buClr>
              <a:buSzPts val="2750"/>
              <a:buChar char="•"/>
            </a:pPr>
            <a:r>
              <a:rPr lang="en-US" sz="2750" u="sng">
                <a:solidFill>
                  <a:schemeClr val="hlink"/>
                </a:solidFill>
                <a:latin typeface="Bodoni"/>
                <a:ea typeface="Bodoni"/>
                <a:cs typeface="Bodoni"/>
                <a:sym typeface="Bodoni"/>
                <a:hlinkClick r:id="rId3"/>
              </a:rPr>
              <a:t>AA@lagunayouthbaseball.org</a:t>
            </a:r>
            <a:endParaRPr sz="2750" u="sng">
              <a:solidFill>
                <a:srgbClr val="0000FF"/>
              </a:solidFill>
              <a:latin typeface="Bodoni"/>
              <a:ea typeface="Bodoni"/>
              <a:cs typeface="Bodoni"/>
              <a:sym typeface="Bodoni"/>
            </a:endParaRPr>
          </a:p>
          <a:p>
            <a:pPr indent="-292099" lvl="4" marL="2057400" rtl="0" algn="l">
              <a:lnSpc>
                <a:spcPct val="90000"/>
              </a:lnSpc>
              <a:spcBef>
                <a:spcPts val="1000"/>
              </a:spcBef>
              <a:spcAft>
                <a:spcPts val="0"/>
              </a:spcAft>
              <a:buClr>
                <a:srgbClr val="0000FF"/>
              </a:buClr>
              <a:buSzPts val="2800"/>
              <a:buFont typeface="Bodoni"/>
              <a:buChar char="•"/>
            </a:pPr>
            <a:r>
              <a:rPr lang="en-US" sz="2800" u="sng">
                <a:solidFill>
                  <a:schemeClr val="hlink"/>
                </a:solidFill>
                <a:latin typeface="Bodoni"/>
                <a:ea typeface="Bodoni"/>
                <a:cs typeface="Bodoni"/>
                <a:sym typeface="Bodoni"/>
                <a:hlinkClick r:id="rId4"/>
              </a:rPr>
              <a:t>AAA@lagunayouthbaseball.org</a:t>
            </a:r>
            <a:endParaRPr sz="2800" u="sng">
              <a:solidFill>
                <a:srgbClr val="0000FF"/>
              </a:solidFill>
              <a:latin typeface="Bodoni"/>
              <a:ea typeface="Bodoni"/>
              <a:cs typeface="Bodoni"/>
              <a:sym typeface="Bodoni"/>
            </a:endParaRPr>
          </a:p>
          <a:p>
            <a:pPr indent="-292099" lvl="4" marL="2057400" rtl="0" algn="l">
              <a:lnSpc>
                <a:spcPct val="90000"/>
              </a:lnSpc>
              <a:spcBef>
                <a:spcPts val="1000"/>
              </a:spcBef>
              <a:spcAft>
                <a:spcPts val="0"/>
              </a:spcAft>
              <a:buClr>
                <a:srgbClr val="0000FF"/>
              </a:buClr>
              <a:buSzPts val="2800"/>
              <a:buFont typeface="Bodoni"/>
              <a:buChar char="•"/>
            </a:pPr>
            <a:r>
              <a:rPr lang="en-US" sz="2800" u="sng">
                <a:solidFill>
                  <a:schemeClr val="hlink"/>
                </a:solidFill>
                <a:latin typeface="Bodoni"/>
                <a:ea typeface="Bodoni"/>
                <a:cs typeface="Bodoni"/>
                <a:sym typeface="Bodoni"/>
                <a:hlinkClick r:id="rId5"/>
              </a:rPr>
              <a:t>Minors@lagunayouthbaseball.org</a:t>
            </a:r>
            <a:endParaRPr sz="2800" u="sng">
              <a:solidFill>
                <a:srgbClr val="0000FF"/>
              </a:solidFill>
              <a:latin typeface="Bodoni"/>
              <a:ea typeface="Bodoni"/>
              <a:cs typeface="Bodoni"/>
              <a:sym typeface="Bodoni"/>
            </a:endParaRPr>
          </a:p>
          <a:p>
            <a:pPr indent="-292099" lvl="4" marL="2057400" rtl="0" algn="l">
              <a:lnSpc>
                <a:spcPct val="90000"/>
              </a:lnSpc>
              <a:spcBef>
                <a:spcPts val="1000"/>
              </a:spcBef>
              <a:spcAft>
                <a:spcPts val="0"/>
              </a:spcAft>
              <a:buClr>
                <a:srgbClr val="0000FF"/>
              </a:buClr>
              <a:buSzPts val="2800"/>
              <a:buFont typeface="Bodoni"/>
              <a:buChar char="•"/>
            </a:pPr>
            <a:r>
              <a:rPr lang="en-US" sz="2800" u="sng">
                <a:solidFill>
                  <a:schemeClr val="hlink"/>
                </a:solidFill>
                <a:latin typeface="Bodoni"/>
                <a:ea typeface="Bodoni"/>
                <a:cs typeface="Bodoni"/>
                <a:sym typeface="Bodoni"/>
                <a:hlinkClick r:id="rId6"/>
              </a:rPr>
              <a:t>Majors@lagunayouthbaseball.org</a:t>
            </a:r>
            <a:endParaRPr sz="2800" u="sng">
              <a:solidFill>
                <a:srgbClr val="0000FF"/>
              </a:solidFill>
              <a:latin typeface="Bodoni"/>
              <a:ea typeface="Bodoni"/>
              <a:cs typeface="Bodoni"/>
              <a:sym typeface="Bodoni"/>
            </a:endParaRPr>
          </a:p>
          <a:p>
            <a:pPr indent="-292100" lvl="1" marL="685800" rtl="0" algn="l">
              <a:lnSpc>
                <a:spcPct val="90000"/>
              </a:lnSpc>
              <a:spcBef>
                <a:spcPts val="1000"/>
              </a:spcBef>
              <a:spcAft>
                <a:spcPts val="0"/>
              </a:spcAft>
              <a:buSzPts val="2800"/>
              <a:buFont typeface="Bodoni"/>
              <a:buChar char="•"/>
            </a:pPr>
            <a:r>
              <a:rPr lang="en-US" sz="2800">
                <a:latin typeface="Bodoni"/>
                <a:ea typeface="Bodoni"/>
                <a:cs typeface="Bodoni"/>
                <a:sym typeface="Bodoni"/>
              </a:rPr>
              <a:t>If you have an umpire not show up to a game or need immediate attention, call/text 916-275-7044</a:t>
            </a:r>
            <a:endParaRPr sz="2800">
              <a:latin typeface="Bodoni"/>
              <a:ea typeface="Bodoni"/>
              <a:cs typeface="Bodoni"/>
              <a:sym typeface="Bodoni"/>
            </a:endParaRPr>
          </a:p>
          <a:p>
            <a:pPr indent="-228600" lvl="1" marL="685800" rtl="0" algn="l">
              <a:lnSpc>
                <a:spcPct val="90000"/>
              </a:lnSpc>
              <a:spcBef>
                <a:spcPts val="500"/>
              </a:spcBef>
              <a:spcAft>
                <a:spcPts val="0"/>
              </a:spcAft>
              <a:buClr>
                <a:schemeClr val="dk1"/>
              </a:buClr>
              <a:buSzPts val="2800"/>
              <a:buChar char="•"/>
            </a:pPr>
            <a:r>
              <a:rPr lang="en-US" sz="2800">
                <a:latin typeface="Bodoni"/>
                <a:ea typeface="Bodoni"/>
                <a:cs typeface="Bodoni"/>
                <a:sym typeface="Bodoni"/>
              </a:rPr>
              <a:t>Provide your name, field, division level, and issue/question</a:t>
            </a:r>
            <a:endParaRPr/>
          </a:p>
          <a:p>
            <a:pPr indent="0" lvl="1" marL="457200" rtl="0" algn="l">
              <a:lnSpc>
                <a:spcPct val="90000"/>
              </a:lnSpc>
              <a:spcBef>
                <a:spcPts val="500"/>
              </a:spcBef>
              <a:spcAft>
                <a:spcPts val="0"/>
              </a:spcAft>
              <a:buClr>
                <a:schemeClr val="dk1"/>
              </a:buClr>
              <a:buSzPts val="2800"/>
              <a:buNone/>
            </a:pPr>
            <a:r>
              <a:t/>
            </a:r>
            <a:endParaRPr sz="2800">
              <a:latin typeface="Bodoni"/>
              <a:ea typeface="Bodoni"/>
              <a:cs typeface="Bodoni"/>
              <a:sym typeface="Bodoni"/>
            </a:endParaRPr>
          </a:p>
          <a:p>
            <a:pPr indent="-12700" lvl="1" marL="685800" rtl="0" algn="l">
              <a:lnSpc>
                <a:spcPct val="90000"/>
              </a:lnSpc>
              <a:spcBef>
                <a:spcPts val="500"/>
              </a:spcBef>
              <a:spcAft>
                <a:spcPts val="0"/>
              </a:spcAft>
              <a:buClr>
                <a:schemeClr val="dk1"/>
              </a:buClr>
              <a:buSzPts val="3400"/>
              <a:buNone/>
            </a:pPr>
            <a:r>
              <a:t/>
            </a:r>
            <a:endParaRPr sz="3400"/>
          </a:p>
        </p:txBody>
      </p:sp>
      <p:pic>
        <p:nvPicPr>
          <p:cNvPr id="199" name="Google Shape;199;p3"/>
          <p:cNvPicPr preferRelativeResize="0"/>
          <p:nvPr/>
        </p:nvPicPr>
        <p:blipFill rotWithShape="1">
          <a:blip r:embed="rId7">
            <a:alphaModFix/>
          </a:blip>
          <a:srcRect b="0" l="0" r="0" t="0"/>
          <a:stretch/>
        </p:blipFill>
        <p:spPr>
          <a:xfrm>
            <a:off x="8827736" y="2504625"/>
            <a:ext cx="2069338" cy="193527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pic>
        <p:nvPicPr>
          <p:cNvPr descr="Premium Vector | Baseball sport equipment set" id="204" name="Google Shape;204;p21"/>
          <p:cNvPicPr preferRelativeResize="0"/>
          <p:nvPr/>
        </p:nvPicPr>
        <p:blipFill rotWithShape="1">
          <a:blip r:embed="rId3">
            <a:alphaModFix/>
          </a:blip>
          <a:srcRect b="0" l="0" r="0" t="0"/>
          <a:stretch/>
        </p:blipFill>
        <p:spPr>
          <a:xfrm>
            <a:off x="10075305" y="224677"/>
            <a:ext cx="1840474" cy="1816949"/>
          </a:xfrm>
          <a:prstGeom prst="rect">
            <a:avLst/>
          </a:prstGeom>
          <a:noFill/>
          <a:ln>
            <a:noFill/>
          </a:ln>
        </p:spPr>
      </p:pic>
      <p:sp>
        <p:nvSpPr>
          <p:cNvPr id="205" name="Google Shape;205;p21"/>
          <p:cNvSpPr txBox="1"/>
          <p:nvPr>
            <p:ph type="title"/>
          </p:nvPr>
        </p:nvSpPr>
        <p:spPr>
          <a:xfrm>
            <a:off x="995003" y="17399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6000"/>
              <a:buFont typeface="Bodoni"/>
              <a:buNone/>
            </a:pPr>
            <a:r>
              <a:rPr lang="en-US" sz="5000">
                <a:latin typeface="Bodoni"/>
                <a:ea typeface="Bodoni"/>
                <a:cs typeface="Bodoni"/>
                <a:sym typeface="Bodoni"/>
              </a:rPr>
              <a:t>**Equipment Manager**</a:t>
            </a:r>
            <a:endParaRPr sz="5000"/>
          </a:p>
        </p:txBody>
      </p:sp>
      <p:sp>
        <p:nvSpPr>
          <p:cNvPr id="206" name="Google Shape;206;p21"/>
          <p:cNvSpPr txBox="1"/>
          <p:nvPr>
            <p:ph idx="1" type="body"/>
          </p:nvPr>
        </p:nvSpPr>
        <p:spPr>
          <a:xfrm>
            <a:off x="-85588" y="1381453"/>
            <a:ext cx="10515600" cy="435120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600"/>
              <a:buChar char="•"/>
            </a:pPr>
            <a:r>
              <a:rPr lang="en-US" sz="3600">
                <a:latin typeface="Bodoni"/>
                <a:ea typeface="Bodoni"/>
                <a:cs typeface="Bodoni"/>
                <a:sym typeface="Bodoni"/>
              </a:rPr>
              <a:t>Pickup equipment tonight!! Game Balls &amp; Bags</a:t>
            </a:r>
            <a:endParaRPr sz="3400">
              <a:latin typeface="Bodoni"/>
              <a:ea typeface="Bodoni"/>
              <a:cs typeface="Bodoni"/>
              <a:sym typeface="Bodoni"/>
            </a:endParaRPr>
          </a:p>
          <a:p>
            <a:pPr indent="-228600" lvl="1" marL="685800" rtl="0" algn="l">
              <a:lnSpc>
                <a:spcPct val="90000"/>
              </a:lnSpc>
              <a:spcBef>
                <a:spcPts val="500"/>
              </a:spcBef>
              <a:spcAft>
                <a:spcPts val="0"/>
              </a:spcAft>
              <a:buClr>
                <a:schemeClr val="dk1"/>
              </a:buClr>
              <a:buSzPts val="3400"/>
              <a:buChar char="•"/>
            </a:pPr>
            <a:r>
              <a:rPr lang="en-US" sz="3400">
                <a:latin typeface="Bodoni"/>
                <a:ea typeface="Bodoni"/>
                <a:cs typeface="Bodoni"/>
                <a:sym typeface="Bodoni"/>
              </a:rPr>
              <a:t>Unusual or additional equipment requests</a:t>
            </a:r>
            <a:endParaRPr/>
          </a:p>
          <a:p>
            <a:pPr indent="0" lvl="1" marL="457200" rtl="0" algn="l">
              <a:lnSpc>
                <a:spcPct val="90000"/>
              </a:lnSpc>
              <a:spcBef>
                <a:spcPts val="500"/>
              </a:spcBef>
              <a:spcAft>
                <a:spcPts val="0"/>
              </a:spcAft>
              <a:buClr>
                <a:schemeClr val="dk1"/>
              </a:buClr>
              <a:buSzPts val="3400"/>
              <a:buNone/>
            </a:pPr>
            <a:r>
              <a:t/>
            </a:r>
            <a:endParaRPr sz="3400"/>
          </a:p>
        </p:txBody>
      </p:sp>
      <p:sp>
        <p:nvSpPr>
          <p:cNvPr id="207" name="Google Shape;207;p21"/>
          <p:cNvSpPr txBox="1"/>
          <p:nvPr/>
        </p:nvSpPr>
        <p:spPr>
          <a:xfrm>
            <a:off x="5706911" y="2267112"/>
            <a:ext cx="10515600" cy="132570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6000"/>
              <a:buFont typeface="Bodoni"/>
              <a:buNone/>
            </a:pPr>
            <a:r>
              <a:rPr b="0" i="0" lang="en-US" sz="5000" u="none" cap="none" strike="noStrike">
                <a:solidFill>
                  <a:schemeClr val="dk1"/>
                </a:solidFill>
                <a:latin typeface="Bodoni"/>
                <a:ea typeface="Bodoni"/>
                <a:cs typeface="Bodoni"/>
                <a:sym typeface="Bodoni"/>
              </a:rPr>
              <a:t>**Uniforms / Apparel**</a:t>
            </a:r>
            <a:endParaRPr b="0" i="0" sz="5000" u="none" cap="none" strike="noStrike">
              <a:solidFill>
                <a:srgbClr val="000000"/>
              </a:solidFill>
              <a:latin typeface="Arial"/>
              <a:ea typeface="Arial"/>
              <a:cs typeface="Arial"/>
              <a:sym typeface="Arial"/>
            </a:endParaRPr>
          </a:p>
        </p:txBody>
      </p:sp>
      <p:sp>
        <p:nvSpPr>
          <p:cNvPr id="208" name="Google Shape;208;p21"/>
          <p:cNvSpPr/>
          <p:nvPr/>
        </p:nvSpPr>
        <p:spPr>
          <a:xfrm>
            <a:off x="6836662" y="3198446"/>
            <a:ext cx="6096000" cy="2123700"/>
          </a:xfrm>
          <a:prstGeom prst="rect">
            <a:avLst/>
          </a:prstGeom>
          <a:noFill/>
          <a:ln>
            <a:noFill/>
          </a:ln>
        </p:spPr>
        <p:txBody>
          <a:bodyPr anchorCtr="0" anchor="t" bIns="45700" lIns="91425" spcFirstLastPara="1" rIns="91425" wrap="square" tIns="45700">
            <a:spAutoFit/>
          </a:bodyPr>
          <a:lstStyle/>
          <a:p>
            <a:pPr indent="-571500" lvl="0" marL="571500" marR="0" rtl="0" algn="l">
              <a:lnSpc>
                <a:spcPct val="100000"/>
              </a:lnSpc>
              <a:spcBef>
                <a:spcPts val="0"/>
              </a:spcBef>
              <a:spcAft>
                <a:spcPts val="0"/>
              </a:spcAft>
              <a:buClr>
                <a:schemeClr val="dk1"/>
              </a:buClr>
              <a:buSzPts val="3600"/>
              <a:buFont typeface="Arial"/>
              <a:buChar char="•"/>
            </a:pPr>
            <a:r>
              <a:rPr b="0" i="0" lang="en-US" sz="3600" u="none" cap="none" strike="noStrike">
                <a:solidFill>
                  <a:schemeClr val="dk1"/>
                </a:solidFill>
                <a:latin typeface="Bodoni"/>
                <a:ea typeface="Bodoni"/>
                <a:cs typeface="Bodoni"/>
                <a:sym typeface="Bodoni"/>
              </a:rPr>
              <a:t>Uniforms</a:t>
            </a:r>
            <a:endParaRPr b="0" i="0" sz="1400" u="none" cap="none" strike="noStrike">
              <a:solidFill>
                <a:srgbClr val="000000"/>
              </a:solidFill>
              <a:latin typeface="Arial"/>
              <a:ea typeface="Arial"/>
              <a:cs typeface="Arial"/>
              <a:sym typeface="Arial"/>
            </a:endParaRPr>
          </a:p>
          <a:p>
            <a:pPr indent="-457200" lvl="1" marL="914400" marR="0" rtl="0" algn="l">
              <a:lnSpc>
                <a:spcPct val="100000"/>
              </a:lnSpc>
              <a:spcBef>
                <a:spcPts val="0"/>
              </a:spcBef>
              <a:spcAft>
                <a:spcPts val="0"/>
              </a:spcAft>
              <a:buClr>
                <a:schemeClr val="dk1"/>
              </a:buClr>
              <a:buSzPts val="3200"/>
              <a:buFont typeface="Arial"/>
              <a:buChar char="•"/>
            </a:pPr>
            <a:r>
              <a:rPr b="0" i="0" lang="en-US" sz="3200" u="none" cap="none" strike="noStrike">
                <a:solidFill>
                  <a:schemeClr val="dk1"/>
                </a:solidFill>
                <a:latin typeface="Bodoni"/>
                <a:ea typeface="Bodoni"/>
                <a:cs typeface="Bodoni"/>
                <a:sym typeface="Bodoni"/>
              </a:rPr>
              <a:t>This years plan.</a:t>
            </a:r>
            <a:endParaRPr b="0" i="0" sz="1400" u="none" cap="none" strike="noStrike">
              <a:solidFill>
                <a:srgbClr val="000000"/>
              </a:solidFill>
              <a:latin typeface="Arial"/>
              <a:ea typeface="Arial"/>
              <a:cs typeface="Arial"/>
              <a:sym typeface="Arial"/>
            </a:endParaRPr>
          </a:p>
          <a:p>
            <a:pPr indent="-457200" lvl="1" marL="914400" marR="0" rtl="0" algn="l">
              <a:lnSpc>
                <a:spcPct val="100000"/>
              </a:lnSpc>
              <a:spcBef>
                <a:spcPts val="0"/>
              </a:spcBef>
              <a:spcAft>
                <a:spcPts val="0"/>
              </a:spcAft>
              <a:buClr>
                <a:schemeClr val="dk1"/>
              </a:buClr>
              <a:buSzPts val="3200"/>
              <a:buFont typeface="Arial"/>
              <a:buChar char="•"/>
            </a:pPr>
            <a:r>
              <a:rPr b="0" i="0" lang="en-US" sz="3200" u="none" cap="none" strike="noStrike">
                <a:solidFill>
                  <a:schemeClr val="dk1"/>
                </a:solidFill>
                <a:latin typeface="Bodoni"/>
                <a:ea typeface="Bodoni"/>
                <a:cs typeface="Bodoni"/>
                <a:sym typeface="Bodoni"/>
              </a:rPr>
              <a:t>What to do if you have jerseys that don’t fit?</a:t>
            </a:r>
            <a:endParaRPr b="0" i="0" sz="1400" u="none" cap="none" strike="noStrike">
              <a:solidFill>
                <a:srgbClr val="000000"/>
              </a:solidFill>
              <a:latin typeface="Arial"/>
              <a:ea typeface="Arial"/>
              <a:cs typeface="Arial"/>
              <a:sym typeface="Arial"/>
            </a:endParaRPr>
          </a:p>
        </p:txBody>
      </p:sp>
      <p:pic>
        <p:nvPicPr>
          <p:cNvPr descr="Baseball Jersey Clip Art at Clker.com - vector clip art online, royalty  free &amp; public domain" id="209" name="Google Shape;209;p21"/>
          <p:cNvPicPr preferRelativeResize="0"/>
          <p:nvPr/>
        </p:nvPicPr>
        <p:blipFill rotWithShape="1">
          <a:blip r:embed="rId4">
            <a:alphaModFix/>
          </a:blip>
          <a:srcRect b="0" l="0" r="0" t="0"/>
          <a:stretch/>
        </p:blipFill>
        <p:spPr>
          <a:xfrm rot="-1259143">
            <a:off x="3874229" y="2906326"/>
            <a:ext cx="2023492" cy="1482094"/>
          </a:xfrm>
          <a:prstGeom prst="rect">
            <a:avLst/>
          </a:prstGeom>
          <a:noFill/>
          <a:ln>
            <a:noFill/>
          </a:ln>
        </p:spPr>
      </p:pic>
      <p:sp>
        <p:nvSpPr>
          <p:cNvPr id="210" name="Google Shape;210;p21"/>
          <p:cNvSpPr txBox="1"/>
          <p:nvPr/>
        </p:nvSpPr>
        <p:spPr>
          <a:xfrm>
            <a:off x="256250" y="4520650"/>
            <a:ext cx="5701800" cy="121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5000"/>
              <a:buFont typeface="Arial"/>
              <a:buNone/>
            </a:pPr>
            <a:r>
              <a:rPr b="1" i="0" lang="en-US" sz="5000" u="none" cap="none" strike="noStrike">
                <a:solidFill>
                  <a:schemeClr val="dk1"/>
                </a:solidFill>
                <a:latin typeface="Bodoni"/>
                <a:ea typeface="Bodoni"/>
                <a:cs typeface="Bodoni"/>
                <a:sym typeface="Bodoni"/>
              </a:rPr>
              <a:t>**202</a:t>
            </a:r>
            <a:r>
              <a:rPr b="1" lang="en-US" sz="5000">
                <a:solidFill>
                  <a:schemeClr val="dk1"/>
                </a:solidFill>
                <a:latin typeface="Bodoni"/>
                <a:ea typeface="Bodoni"/>
                <a:cs typeface="Bodoni"/>
                <a:sym typeface="Bodoni"/>
              </a:rPr>
              <a:t>6</a:t>
            </a:r>
            <a:r>
              <a:rPr b="1" i="0" lang="en-US" sz="5000" u="none" cap="none" strike="noStrike">
                <a:solidFill>
                  <a:schemeClr val="dk1"/>
                </a:solidFill>
                <a:latin typeface="Bodoni"/>
                <a:ea typeface="Bodoni"/>
                <a:cs typeface="Bodoni"/>
                <a:sym typeface="Bodoni"/>
              </a:rPr>
              <a:t> All Stars**</a:t>
            </a:r>
            <a:endParaRPr b="1" i="0" sz="5000" u="none" cap="none" strike="noStrike">
              <a:solidFill>
                <a:schemeClr val="dk1"/>
              </a:solidFill>
              <a:latin typeface="Bodoni"/>
              <a:ea typeface="Bodoni"/>
              <a:cs typeface="Bodoni"/>
              <a:sym typeface="Bodoni"/>
            </a:endParaRPr>
          </a:p>
        </p:txBody>
      </p:sp>
      <p:sp>
        <p:nvSpPr>
          <p:cNvPr id="211" name="Google Shape;211;p21"/>
          <p:cNvSpPr txBox="1"/>
          <p:nvPr/>
        </p:nvSpPr>
        <p:spPr>
          <a:xfrm>
            <a:off x="618225" y="5641375"/>
            <a:ext cx="5209200" cy="926100"/>
          </a:xfrm>
          <a:prstGeom prst="rect">
            <a:avLst/>
          </a:prstGeom>
          <a:noFill/>
          <a:ln>
            <a:noFill/>
          </a:ln>
        </p:spPr>
        <p:txBody>
          <a:bodyPr anchorCtr="0" anchor="t" bIns="91425" lIns="91425" spcFirstLastPara="1" rIns="91425" wrap="square" tIns="91425">
            <a:noAutofit/>
          </a:bodyPr>
          <a:lstStyle/>
          <a:p>
            <a:pPr indent="-406400" lvl="0" marL="457200" marR="0" rtl="0" algn="l">
              <a:lnSpc>
                <a:spcPct val="100000"/>
              </a:lnSpc>
              <a:spcBef>
                <a:spcPts val="0"/>
              </a:spcBef>
              <a:spcAft>
                <a:spcPts val="0"/>
              </a:spcAft>
              <a:buClr>
                <a:schemeClr val="dk1"/>
              </a:buClr>
              <a:buSzPts val="2800"/>
              <a:buFont typeface="Calibri"/>
              <a:buChar char="●"/>
            </a:pPr>
            <a:r>
              <a:rPr b="0" i="0" lang="en-US" sz="2800" u="none" cap="none" strike="noStrike">
                <a:solidFill>
                  <a:schemeClr val="dk1"/>
                </a:solidFill>
                <a:latin typeface="Calibri"/>
                <a:ea typeface="Calibri"/>
                <a:cs typeface="Calibri"/>
                <a:sym typeface="Calibri"/>
              </a:rPr>
              <a:t>Coaching Selection Process</a:t>
            </a:r>
            <a:endParaRPr b="0" i="0" sz="2800" u="none" cap="none" strike="noStrike">
              <a:solidFill>
                <a:schemeClr val="dk1"/>
              </a:solidFill>
              <a:latin typeface="Calibri"/>
              <a:ea typeface="Calibri"/>
              <a:cs typeface="Calibri"/>
              <a:sym typeface="Calibri"/>
            </a:endParaRPr>
          </a:p>
          <a:p>
            <a:pPr indent="-406400" lvl="0" marL="457200" marR="0" rtl="0" algn="l">
              <a:lnSpc>
                <a:spcPct val="100000"/>
              </a:lnSpc>
              <a:spcBef>
                <a:spcPts val="0"/>
              </a:spcBef>
              <a:spcAft>
                <a:spcPts val="0"/>
              </a:spcAft>
              <a:buClr>
                <a:schemeClr val="dk1"/>
              </a:buClr>
              <a:buSzPts val="2800"/>
              <a:buFont typeface="Calibri"/>
              <a:buChar char="●"/>
            </a:pPr>
            <a:r>
              <a:rPr b="0" i="0" lang="en-US" sz="2800" u="none" cap="none" strike="noStrike">
                <a:solidFill>
                  <a:schemeClr val="dk1"/>
                </a:solidFill>
                <a:latin typeface="Calibri"/>
                <a:ea typeface="Calibri"/>
                <a:cs typeface="Calibri"/>
                <a:sym typeface="Calibri"/>
              </a:rPr>
              <a:t>This years changes </a:t>
            </a:r>
            <a:endParaRPr b="0" i="0" sz="2800" u="none" cap="none" strike="noStrike">
              <a:solidFill>
                <a:schemeClr val="dk1"/>
              </a:solidFill>
              <a:latin typeface="Calibri"/>
              <a:ea typeface="Calibri"/>
              <a:cs typeface="Calibri"/>
              <a:sym typeface="Calibri"/>
            </a:endParaRPr>
          </a:p>
        </p:txBody>
      </p:sp>
      <p:pic>
        <p:nvPicPr>
          <p:cNvPr id="212" name="Google Shape;212;p21"/>
          <p:cNvPicPr preferRelativeResize="0"/>
          <p:nvPr/>
        </p:nvPicPr>
        <p:blipFill rotWithShape="1">
          <a:blip r:embed="rId5">
            <a:alphaModFix/>
          </a:blip>
          <a:srcRect b="0" l="0" r="0" t="0"/>
          <a:stretch/>
        </p:blipFill>
        <p:spPr>
          <a:xfrm>
            <a:off x="5477620" y="4701600"/>
            <a:ext cx="2051105" cy="18169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6" name="Shape 216"/>
        <p:cNvGrpSpPr/>
        <p:nvPr/>
      </p:nvGrpSpPr>
      <p:grpSpPr>
        <a:xfrm>
          <a:off x="0" y="0"/>
          <a:ext cx="0" cy="0"/>
          <a:chOff x="0" y="0"/>
          <a:chExt cx="0" cy="0"/>
        </a:xfrm>
      </p:grpSpPr>
      <p:sp>
        <p:nvSpPr>
          <p:cNvPr id="217" name="Google Shape;217;p22"/>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8" name="Google Shape;218;p22"/>
          <p:cNvSpPr txBox="1"/>
          <p:nvPr>
            <p:ph type="title"/>
          </p:nvPr>
        </p:nvSpPr>
        <p:spPr>
          <a:xfrm>
            <a:off x="1337430" y="-345466"/>
            <a:ext cx="5251316" cy="180730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Bodoni"/>
              <a:buNone/>
            </a:pPr>
            <a:r>
              <a:rPr b="1" lang="en-US">
                <a:latin typeface="Bodoni"/>
                <a:ea typeface="Bodoni"/>
                <a:cs typeface="Bodoni"/>
                <a:sym typeface="Bodoni"/>
              </a:rPr>
              <a:t>Snack Bar</a:t>
            </a:r>
            <a:endParaRPr/>
          </a:p>
        </p:txBody>
      </p:sp>
      <p:sp>
        <p:nvSpPr>
          <p:cNvPr id="219" name="Google Shape;219;p22"/>
          <p:cNvSpPr txBox="1"/>
          <p:nvPr>
            <p:ph idx="1" type="body"/>
          </p:nvPr>
        </p:nvSpPr>
        <p:spPr>
          <a:xfrm>
            <a:off x="-64200" y="1222402"/>
            <a:ext cx="6522000" cy="550710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latin typeface="Bodoni"/>
                <a:ea typeface="Bodoni"/>
                <a:cs typeface="Bodoni"/>
                <a:sym typeface="Bodoni"/>
              </a:rPr>
              <a:t>Expectation that all teams will provide volunteers for every shift team is assigned, typically 1-2 shifts during the season</a:t>
            </a:r>
            <a:endParaRPr/>
          </a:p>
          <a:p>
            <a:pPr indent="-228600" lvl="1" marL="685800" rtl="0" algn="l">
              <a:lnSpc>
                <a:spcPct val="90000"/>
              </a:lnSpc>
              <a:spcBef>
                <a:spcPts val="500"/>
              </a:spcBef>
              <a:spcAft>
                <a:spcPts val="0"/>
              </a:spcAft>
              <a:buClr>
                <a:schemeClr val="dk1"/>
              </a:buClr>
              <a:buSzPts val="2000"/>
              <a:buChar char="•"/>
            </a:pPr>
            <a:r>
              <a:rPr b="1" lang="en-US" sz="2000">
                <a:latin typeface="Bodoni"/>
                <a:ea typeface="Bodoni"/>
                <a:cs typeface="Bodoni"/>
                <a:sym typeface="Bodoni"/>
              </a:rPr>
              <a:t>Need</a:t>
            </a:r>
            <a:r>
              <a:rPr lang="en-US" sz="2000">
                <a:latin typeface="Bodoni"/>
                <a:ea typeface="Bodoni"/>
                <a:cs typeface="Bodoni"/>
                <a:sym typeface="Bodoni"/>
              </a:rPr>
              <a:t> </a:t>
            </a:r>
            <a:r>
              <a:rPr b="1" lang="en-US" sz="2000">
                <a:latin typeface="Bodoni"/>
                <a:ea typeface="Bodoni"/>
                <a:cs typeface="Bodoni"/>
                <a:sym typeface="Bodoni"/>
              </a:rPr>
              <a:t>at least 4 volunteers on Saturday afternoon shifts as well as Friday nights. All other shifts only need 3.  Only one can be a teenager, whom must be at least 14 yrs old.</a:t>
            </a:r>
            <a:endParaRPr/>
          </a:p>
          <a:p>
            <a:pPr indent="-228600" lvl="1" marL="685800" rtl="0" algn="l">
              <a:lnSpc>
                <a:spcPct val="90000"/>
              </a:lnSpc>
              <a:spcBef>
                <a:spcPts val="500"/>
              </a:spcBef>
              <a:spcAft>
                <a:spcPts val="0"/>
              </a:spcAft>
              <a:buClr>
                <a:schemeClr val="dk1"/>
              </a:buClr>
              <a:buSzPts val="2000"/>
              <a:buChar char="•"/>
            </a:pPr>
            <a:r>
              <a:rPr lang="en-US" sz="2000">
                <a:latin typeface="Bodoni"/>
                <a:ea typeface="Bodoni"/>
                <a:cs typeface="Bodoni"/>
                <a:sym typeface="Bodoni"/>
              </a:rPr>
              <a:t>Team Parent will be the main point of contact for the snack bar managers to ensure slots are filled.</a:t>
            </a:r>
            <a:endParaRPr/>
          </a:p>
          <a:p>
            <a:pPr indent="-228600" lvl="1" marL="685800" rtl="0" algn="l">
              <a:lnSpc>
                <a:spcPct val="90000"/>
              </a:lnSpc>
              <a:spcBef>
                <a:spcPts val="500"/>
              </a:spcBef>
              <a:spcAft>
                <a:spcPts val="0"/>
              </a:spcAft>
              <a:buClr>
                <a:schemeClr val="dk1"/>
              </a:buClr>
              <a:buSzPts val="2000"/>
              <a:buChar char="•"/>
            </a:pPr>
            <a:r>
              <a:rPr lang="en-US" sz="2000">
                <a:latin typeface="Bodoni"/>
                <a:ea typeface="Bodoni"/>
                <a:cs typeface="Bodoni"/>
                <a:sym typeface="Bodoni"/>
              </a:rPr>
              <a:t>Sign-Up Genius website will be used to schedule shift and text reminders will go out the day before to all volunteers.</a:t>
            </a:r>
            <a:endParaRPr/>
          </a:p>
          <a:p>
            <a:pPr indent="-228600" lvl="1" marL="685800" rtl="0" algn="l">
              <a:lnSpc>
                <a:spcPct val="90000"/>
              </a:lnSpc>
              <a:spcBef>
                <a:spcPts val="500"/>
              </a:spcBef>
              <a:spcAft>
                <a:spcPts val="0"/>
              </a:spcAft>
              <a:buClr>
                <a:schemeClr val="dk1"/>
              </a:buClr>
              <a:buSzPts val="2000"/>
              <a:buChar char="•"/>
            </a:pPr>
            <a:r>
              <a:rPr lang="en-US" sz="2000">
                <a:latin typeface="Bodoni"/>
                <a:ea typeface="Bodoni"/>
                <a:cs typeface="Bodoni"/>
                <a:sym typeface="Bodoni"/>
              </a:rPr>
              <a:t>If your team has difficulty getting volunteers for your assigned day/time, please work out a trade with a different team and inform the snack bar managers.</a:t>
            </a:r>
            <a:endParaRPr/>
          </a:p>
        </p:txBody>
      </p:sp>
      <p:pic>
        <p:nvPicPr>
          <p:cNvPr descr="drive in snack bar sign - - Image Search Results in 2023 | Movie theater  snacks, Snack bar, Movie theater" id="220" name="Google Shape;220;p22"/>
          <p:cNvPicPr preferRelativeResize="0"/>
          <p:nvPr/>
        </p:nvPicPr>
        <p:blipFill rotWithShape="1">
          <a:blip r:embed="rId3">
            <a:alphaModFix/>
          </a:blip>
          <a:srcRect b="-1" l="18919" r="13915" t="0"/>
          <a:stretch/>
        </p:blipFill>
        <p:spPr>
          <a:xfrm>
            <a:off x="6229215" y="10"/>
            <a:ext cx="5962785" cy="6857990"/>
          </a:xfrm>
          <a:custGeom>
            <a:rect b="b" l="l" r="r" t="t"/>
            <a:pathLst>
              <a:path extrusionOk="0" h="6858000" w="5962785">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0"/>
          <p:cNvSpPr txBox="1"/>
          <p:nvPr>
            <p:ph type="title"/>
          </p:nvPr>
        </p:nvSpPr>
        <p:spPr>
          <a:xfrm>
            <a:off x="3343240" y="-126246"/>
            <a:ext cx="10058400" cy="1609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Bodoni"/>
              <a:buNone/>
            </a:pPr>
            <a:r>
              <a:rPr b="1" lang="en-US" sz="4000" u="sng">
                <a:latin typeface="Bodoni"/>
                <a:ea typeface="Bodoni"/>
                <a:cs typeface="Bodoni"/>
                <a:sym typeface="Bodoni"/>
              </a:rPr>
              <a:t>Scorekeeper’s Clinic </a:t>
            </a:r>
            <a:endParaRPr b="1" u="sng"/>
          </a:p>
        </p:txBody>
      </p:sp>
      <p:sp>
        <p:nvSpPr>
          <p:cNvPr id="226" name="Google Shape;226;p20"/>
          <p:cNvSpPr txBox="1"/>
          <p:nvPr>
            <p:ph idx="1" type="body"/>
          </p:nvPr>
        </p:nvSpPr>
        <p:spPr>
          <a:xfrm>
            <a:off x="189575" y="1226625"/>
            <a:ext cx="12117300" cy="5631300"/>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l">
              <a:lnSpc>
                <a:spcPct val="90000"/>
              </a:lnSpc>
              <a:spcBef>
                <a:spcPts val="0"/>
              </a:spcBef>
              <a:spcAft>
                <a:spcPts val="0"/>
              </a:spcAft>
              <a:buClr>
                <a:schemeClr val="dk1"/>
              </a:buClr>
              <a:buSzPct val="100000"/>
              <a:buChar char="•"/>
            </a:pPr>
            <a:br>
              <a:rPr lang="en-US" sz="3200">
                <a:latin typeface="Arial"/>
                <a:ea typeface="Arial"/>
                <a:cs typeface="Arial"/>
                <a:sym typeface="Arial"/>
              </a:rPr>
            </a:br>
            <a:r>
              <a:rPr lang="en-US" sz="3200">
                <a:latin typeface="Bodoni"/>
                <a:ea typeface="Bodoni"/>
                <a:cs typeface="Bodoni"/>
                <a:sym typeface="Bodoni"/>
              </a:rPr>
              <a:t>Must have at least two scorekeeper volunteers </a:t>
            </a:r>
            <a:endParaRPr/>
          </a:p>
          <a:p>
            <a:pPr indent="-228600" lvl="0" marL="228600" rtl="0" algn="l">
              <a:lnSpc>
                <a:spcPct val="90000"/>
              </a:lnSpc>
              <a:spcBef>
                <a:spcPts val="0"/>
              </a:spcBef>
              <a:spcAft>
                <a:spcPts val="0"/>
              </a:spcAft>
              <a:buClr>
                <a:schemeClr val="dk1"/>
              </a:buClr>
              <a:buSzPct val="100000"/>
              <a:buChar char="•"/>
            </a:pPr>
            <a:br>
              <a:rPr lang="en-US" sz="3200">
                <a:latin typeface="Bodoni"/>
                <a:ea typeface="Bodoni"/>
                <a:cs typeface="Bodoni"/>
                <a:sym typeface="Bodoni"/>
              </a:rPr>
            </a:br>
            <a:r>
              <a:rPr lang="en-US" sz="3200">
                <a:latin typeface="Bodoni"/>
                <a:ea typeface="Bodoni"/>
                <a:cs typeface="Bodoni"/>
                <a:sym typeface="Bodoni"/>
              </a:rPr>
              <a:t>Clinic will be held February 19th</a:t>
            </a:r>
            <a:endParaRPr/>
          </a:p>
          <a:p>
            <a:pPr indent="-228600" lvl="0" marL="228600" rtl="0" algn="l">
              <a:lnSpc>
                <a:spcPct val="90000"/>
              </a:lnSpc>
              <a:spcBef>
                <a:spcPts val="0"/>
              </a:spcBef>
              <a:spcAft>
                <a:spcPts val="0"/>
              </a:spcAft>
              <a:buClr>
                <a:schemeClr val="dk1"/>
              </a:buClr>
              <a:buSzPct val="100000"/>
              <a:buChar char="•"/>
            </a:pPr>
            <a:br>
              <a:rPr lang="en-US" sz="3200">
                <a:latin typeface="Bodoni"/>
                <a:ea typeface="Bodoni"/>
                <a:cs typeface="Bodoni"/>
                <a:sym typeface="Bodoni"/>
              </a:rPr>
            </a:br>
            <a:r>
              <a:rPr lang="en-US" sz="3200">
                <a:latin typeface="Bodoni"/>
                <a:ea typeface="Bodoni"/>
                <a:cs typeface="Bodoni"/>
                <a:sym typeface="Bodoni"/>
              </a:rPr>
              <a:t>Team scorebook will be passed out during the clinic, if your scorekeepers are not new, they do not need to attend the training, only pick up the scorebook</a:t>
            </a:r>
            <a:endParaRPr/>
          </a:p>
          <a:p>
            <a:pPr indent="-228600" lvl="0" marL="228600" rtl="0" algn="l">
              <a:lnSpc>
                <a:spcPct val="90000"/>
              </a:lnSpc>
              <a:spcBef>
                <a:spcPts val="0"/>
              </a:spcBef>
              <a:spcAft>
                <a:spcPts val="0"/>
              </a:spcAft>
              <a:buClr>
                <a:schemeClr val="dk1"/>
              </a:buClr>
              <a:buSzPct val="100000"/>
              <a:buChar char="•"/>
            </a:pPr>
            <a:br>
              <a:rPr lang="en-US" sz="3200">
                <a:latin typeface="Bodoni"/>
                <a:ea typeface="Bodoni"/>
                <a:cs typeface="Bodoni"/>
                <a:sym typeface="Bodoni"/>
              </a:rPr>
            </a:br>
            <a:r>
              <a:rPr lang="en-US" sz="3200">
                <a:latin typeface="Bodoni"/>
                <a:ea typeface="Bodoni"/>
                <a:cs typeface="Bodoni"/>
                <a:sym typeface="Bodoni"/>
              </a:rPr>
              <a:t>Training is basic scorekeeping, most important is </a:t>
            </a:r>
            <a:endParaRPr/>
          </a:p>
          <a:p>
            <a:pPr indent="0" lvl="0" marL="0" rtl="0" algn="l">
              <a:lnSpc>
                <a:spcPct val="90000"/>
              </a:lnSpc>
              <a:spcBef>
                <a:spcPts val="0"/>
              </a:spcBef>
              <a:spcAft>
                <a:spcPts val="0"/>
              </a:spcAft>
              <a:buClr>
                <a:schemeClr val="dk1"/>
              </a:buClr>
              <a:buSzPct val="100000"/>
              <a:buNone/>
            </a:pPr>
            <a:r>
              <a:rPr lang="en-US" sz="3200">
                <a:latin typeface="Bodoni"/>
                <a:ea typeface="Bodoni"/>
                <a:cs typeface="Bodoni"/>
                <a:sym typeface="Bodoni"/>
              </a:rPr>
              <a:t>  tracking individual playing time and pitch </a:t>
            </a:r>
            <a:endParaRPr/>
          </a:p>
          <a:p>
            <a:pPr indent="0" lvl="0" marL="0" rtl="0" algn="l">
              <a:lnSpc>
                <a:spcPct val="90000"/>
              </a:lnSpc>
              <a:spcBef>
                <a:spcPts val="0"/>
              </a:spcBef>
              <a:spcAft>
                <a:spcPts val="0"/>
              </a:spcAft>
              <a:buClr>
                <a:schemeClr val="dk1"/>
              </a:buClr>
              <a:buSzPct val="100000"/>
              <a:buNone/>
            </a:pPr>
            <a:r>
              <a:rPr lang="en-US" sz="3200">
                <a:latin typeface="Bodoni"/>
                <a:ea typeface="Bodoni"/>
                <a:cs typeface="Bodoni"/>
                <a:sym typeface="Bodoni"/>
              </a:rPr>
              <a:t>  counts </a:t>
            </a:r>
            <a:endParaRPr/>
          </a:p>
          <a:p>
            <a:pPr indent="-228600" lvl="0" marL="228600" rtl="0" algn="l">
              <a:lnSpc>
                <a:spcPct val="90000"/>
              </a:lnSpc>
              <a:spcBef>
                <a:spcPts val="0"/>
              </a:spcBef>
              <a:spcAft>
                <a:spcPts val="0"/>
              </a:spcAft>
              <a:buClr>
                <a:schemeClr val="dk1"/>
              </a:buClr>
              <a:buSzPct val="100000"/>
              <a:buChar char="•"/>
            </a:pPr>
            <a:br>
              <a:rPr lang="en-US" sz="3200">
                <a:latin typeface="Bodoni"/>
                <a:ea typeface="Bodoni"/>
                <a:cs typeface="Bodoni"/>
                <a:sym typeface="Bodoni"/>
              </a:rPr>
            </a:br>
            <a:r>
              <a:rPr b="0" i="0" lang="en-US" sz="3200">
                <a:solidFill>
                  <a:srgbClr val="2C363A"/>
                </a:solidFill>
                <a:latin typeface="Bodoni"/>
                <a:ea typeface="Bodoni"/>
                <a:cs typeface="Bodoni"/>
                <a:sym typeface="Bodoni"/>
              </a:rPr>
              <a:t>Scorebooks will be audited two times during</a:t>
            </a:r>
            <a:endParaRPr/>
          </a:p>
          <a:p>
            <a:pPr indent="0" lvl="0" marL="0" rtl="0" algn="l">
              <a:lnSpc>
                <a:spcPct val="90000"/>
              </a:lnSpc>
              <a:spcBef>
                <a:spcPts val="0"/>
              </a:spcBef>
              <a:spcAft>
                <a:spcPts val="0"/>
              </a:spcAft>
              <a:buClr>
                <a:srgbClr val="2C363A"/>
              </a:buClr>
              <a:buSzPct val="100000"/>
              <a:buNone/>
            </a:pPr>
            <a:r>
              <a:rPr b="0" i="0" lang="en-US" sz="3200">
                <a:solidFill>
                  <a:srgbClr val="2C363A"/>
                </a:solidFill>
                <a:latin typeface="Bodoni"/>
                <a:ea typeface="Bodoni"/>
                <a:cs typeface="Bodoni"/>
                <a:sym typeface="Bodoni"/>
              </a:rPr>
              <a:t>  the regular season</a:t>
            </a:r>
            <a:endParaRPr/>
          </a:p>
          <a:p>
            <a:pPr indent="0" lvl="0" marL="0" rtl="0" algn="l">
              <a:lnSpc>
                <a:spcPct val="90000"/>
              </a:lnSpc>
              <a:spcBef>
                <a:spcPts val="1000"/>
              </a:spcBef>
              <a:spcAft>
                <a:spcPts val="0"/>
              </a:spcAft>
              <a:buClr>
                <a:schemeClr val="dk1"/>
              </a:buClr>
              <a:buSzPct val="100000"/>
              <a:buNone/>
            </a:pPr>
            <a:r>
              <a:t/>
            </a:r>
            <a:endParaRPr sz="3600">
              <a:latin typeface="Bodoni"/>
              <a:ea typeface="Bodoni"/>
              <a:cs typeface="Bodoni"/>
              <a:sym typeface="Bodoni"/>
            </a:endParaRPr>
          </a:p>
          <a:p>
            <a:pPr indent="-34289" lvl="0" marL="228600" rtl="0" algn="l">
              <a:lnSpc>
                <a:spcPct val="90000"/>
              </a:lnSpc>
              <a:spcBef>
                <a:spcPts val="1000"/>
              </a:spcBef>
              <a:spcAft>
                <a:spcPts val="0"/>
              </a:spcAft>
              <a:buClr>
                <a:schemeClr val="dk1"/>
              </a:buClr>
              <a:buSzPct val="100000"/>
              <a:buNone/>
            </a:pPr>
            <a:r>
              <a:t/>
            </a:r>
            <a:endParaRPr sz="3600"/>
          </a:p>
        </p:txBody>
      </p:sp>
      <p:pic>
        <p:nvPicPr>
          <p:cNvPr id="227" name="Google Shape;227;p20"/>
          <p:cNvPicPr preferRelativeResize="0"/>
          <p:nvPr/>
        </p:nvPicPr>
        <p:blipFill rotWithShape="1">
          <a:blip r:embed="rId3">
            <a:alphaModFix/>
          </a:blip>
          <a:srcRect b="0" l="0" r="0" t="0"/>
          <a:stretch/>
        </p:blipFill>
        <p:spPr>
          <a:xfrm>
            <a:off x="8489373" y="4209649"/>
            <a:ext cx="3273665" cy="2459212"/>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pic>
        <p:nvPicPr>
          <p:cNvPr descr="Thank You Typography Images - Free Download on Freepik" id="232" name="Google Shape;232;p23"/>
          <p:cNvPicPr preferRelativeResize="0"/>
          <p:nvPr/>
        </p:nvPicPr>
        <p:blipFill rotWithShape="1">
          <a:blip r:embed="rId3">
            <a:alphaModFix/>
          </a:blip>
          <a:srcRect b="0" l="0" r="0" t="0"/>
          <a:stretch/>
        </p:blipFill>
        <p:spPr>
          <a:xfrm>
            <a:off x="3959953" y="159448"/>
            <a:ext cx="4272074" cy="3023200"/>
          </a:xfrm>
          <a:prstGeom prst="rect">
            <a:avLst/>
          </a:prstGeom>
          <a:noFill/>
          <a:ln>
            <a:noFill/>
          </a:ln>
        </p:spPr>
      </p:pic>
      <p:sp>
        <p:nvSpPr>
          <p:cNvPr id="233" name="Google Shape;233;p23"/>
          <p:cNvSpPr txBox="1"/>
          <p:nvPr/>
        </p:nvSpPr>
        <p:spPr>
          <a:xfrm>
            <a:off x="675450" y="2911150"/>
            <a:ext cx="10841100" cy="364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21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t/>
            </a:r>
            <a:endParaRPr b="0" i="0" sz="1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1" i="0" lang="en-US" sz="2100" u="none" cap="none" strike="noStrike">
                <a:solidFill>
                  <a:schemeClr val="dk1"/>
                </a:solidFill>
                <a:latin typeface="Bodoni"/>
                <a:ea typeface="Bodoni"/>
                <a:cs typeface="Bodoni"/>
                <a:sym typeface="Bodoni"/>
              </a:rPr>
              <a:t>THANK YOU! THANK YOU FOR DEVOTING YOUR TIME TO LAGUNA YOUTH BASEBALL AND OUR COMMUNITY.</a:t>
            </a:r>
            <a:endParaRPr b="0" i="0" sz="1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1" i="0" lang="en-US" sz="2100" u="none" cap="none" strike="noStrike">
                <a:solidFill>
                  <a:schemeClr val="dk1"/>
                </a:solidFill>
                <a:latin typeface="Bodoni"/>
                <a:ea typeface="Bodoni"/>
                <a:cs typeface="Bodoni"/>
                <a:sym typeface="Bodoni"/>
              </a:rPr>
              <a:t>WE UNDERSTAND THAT COACHING CAN BE CHALLENGING AT TIMES AND THAT YOUR TIME IS PRECIOUS. WE APPRECIATE EVERYTHING YOU PUT INTO THIS, AND OUR GOAL IS TO ENSURE THAT YOU AND ALL THE FAMILIES IN OUR LEAGUE HAVE THE BEST EXPERIENCE POSSIBLE. </a:t>
            </a:r>
            <a:endParaRPr b="0" i="0" sz="1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t/>
            </a:r>
            <a:endParaRPr b="1" i="0" sz="2100" u="none" cap="none" strike="noStrike">
              <a:solidFill>
                <a:schemeClr val="dk1"/>
              </a:solidFill>
              <a:latin typeface="Bodoni"/>
              <a:ea typeface="Bodoni"/>
              <a:cs typeface="Bodoni"/>
              <a:sym typeface="Bodoni"/>
            </a:endParaRPr>
          </a:p>
          <a:p>
            <a:pPr indent="0" lvl="0" marL="0" marR="0" rtl="0" algn="ctr">
              <a:lnSpc>
                <a:spcPct val="100000"/>
              </a:lnSpc>
              <a:spcBef>
                <a:spcPts val="0"/>
              </a:spcBef>
              <a:spcAft>
                <a:spcPts val="0"/>
              </a:spcAft>
              <a:buClr>
                <a:srgbClr val="000000"/>
              </a:buClr>
              <a:buSzPts val="1600"/>
              <a:buFont typeface="Arial"/>
              <a:buNone/>
            </a:pPr>
            <a:r>
              <a:rPr b="1" i="0" lang="en-US" sz="2100" u="none" cap="none" strike="noStrike">
                <a:solidFill>
                  <a:schemeClr val="dk1"/>
                </a:solidFill>
                <a:latin typeface="Bodoni"/>
                <a:ea typeface="Bodoni"/>
                <a:cs typeface="Bodoni"/>
                <a:sym typeface="Bodoni"/>
              </a:rPr>
              <a:t>- LYB BOARD OF DIRECTORS</a:t>
            </a:r>
            <a:endParaRPr b="0" i="0" sz="19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2300" u="none" cap="none" strike="noStrike">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2024-01-03T18:35:46Z</dcterms:created>
  <dc:creator>Dawnielle Meier</dc:creator>
</cp:coreProperties>
</file>